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9" r:id="rId1"/>
  </p:sldMasterIdLst>
  <p:notesMasterIdLst>
    <p:notesMasterId r:id="rId26"/>
  </p:notesMasterIdLst>
  <p:handoutMasterIdLst>
    <p:handoutMasterId r:id="rId27"/>
  </p:handoutMasterIdLst>
  <p:sldIdLst>
    <p:sldId id="256" r:id="rId2"/>
    <p:sldId id="266" r:id="rId3"/>
    <p:sldId id="287" r:id="rId4"/>
    <p:sldId id="288" r:id="rId5"/>
    <p:sldId id="289" r:id="rId6"/>
    <p:sldId id="290" r:id="rId7"/>
    <p:sldId id="291" r:id="rId8"/>
    <p:sldId id="292" r:id="rId9"/>
    <p:sldId id="304" r:id="rId10"/>
    <p:sldId id="305" r:id="rId11"/>
    <p:sldId id="310" r:id="rId12"/>
    <p:sldId id="296" r:id="rId13"/>
    <p:sldId id="295" r:id="rId14"/>
    <p:sldId id="298" r:id="rId15"/>
    <p:sldId id="299" r:id="rId16"/>
    <p:sldId id="300" r:id="rId17"/>
    <p:sldId id="301" r:id="rId18"/>
    <p:sldId id="312" r:id="rId19"/>
    <p:sldId id="302" r:id="rId20"/>
    <p:sldId id="303" r:id="rId21"/>
    <p:sldId id="313" r:id="rId22"/>
    <p:sldId id="314" r:id="rId23"/>
    <p:sldId id="294" r:id="rId24"/>
    <p:sldId id="311" r:id="rId25"/>
  </p:sldIdLst>
  <p:sldSz cx="9907588" cy="6858000"/>
  <p:notesSz cx="6669088" cy="9928225"/>
  <p:defaultTextStyle>
    <a:defPPr>
      <a:defRPr lang="en-GB"/>
    </a:defPPr>
    <a:lvl1pPr algn="l" defTabSz="449263" rtl="0" eaLnBrk="0" fontAlgn="base" hangingPunct="0">
      <a:spcBef>
        <a:spcPts val="900"/>
      </a:spcBef>
      <a:spcAft>
        <a:spcPct val="0"/>
      </a:spcAft>
      <a:buClr>
        <a:srgbClr val="000000"/>
      </a:buClr>
      <a:buSzPct val="100000"/>
      <a:buFont typeface="Times New Roman" panose="02020603050405020304" pitchFamily="18" charset="0"/>
      <a:defRPr sz="3600" b="1" kern="1200">
        <a:solidFill>
          <a:schemeClr val="bg1"/>
        </a:solidFill>
        <a:latin typeface="Arial" panose="020B0604020202020204" pitchFamily="34" charset="0"/>
        <a:ea typeface="+mn-ea"/>
        <a:cs typeface="+mn-cs"/>
      </a:defRPr>
    </a:lvl1pPr>
    <a:lvl2pPr marL="742950" indent="-285750" algn="l" defTabSz="449263" rtl="0" eaLnBrk="0" fontAlgn="base" hangingPunct="0">
      <a:spcBef>
        <a:spcPts val="900"/>
      </a:spcBef>
      <a:spcAft>
        <a:spcPct val="0"/>
      </a:spcAft>
      <a:buClr>
        <a:srgbClr val="000000"/>
      </a:buClr>
      <a:buSzPct val="100000"/>
      <a:buFont typeface="Times New Roman" panose="02020603050405020304" pitchFamily="18" charset="0"/>
      <a:defRPr sz="3600" b="1" kern="1200">
        <a:solidFill>
          <a:schemeClr val="bg1"/>
        </a:solidFill>
        <a:latin typeface="Arial" panose="020B0604020202020204" pitchFamily="34" charset="0"/>
        <a:ea typeface="+mn-ea"/>
        <a:cs typeface="+mn-cs"/>
      </a:defRPr>
    </a:lvl2pPr>
    <a:lvl3pPr marL="1143000" indent="-228600" algn="l" defTabSz="449263" rtl="0" eaLnBrk="0" fontAlgn="base" hangingPunct="0">
      <a:spcBef>
        <a:spcPts val="900"/>
      </a:spcBef>
      <a:spcAft>
        <a:spcPct val="0"/>
      </a:spcAft>
      <a:buClr>
        <a:srgbClr val="000000"/>
      </a:buClr>
      <a:buSzPct val="100000"/>
      <a:buFont typeface="Times New Roman" panose="02020603050405020304" pitchFamily="18" charset="0"/>
      <a:defRPr sz="3600" b="1" kern="1200">
        <a:solidFill>
          <a:schemeClr val="bg1"/>
        </a:solidFill>
        <a:latin typeface="Arial" panose="020B0604020202020204" pitchFamily="34" charset="0"/>
        <a:ea typeface="+mn-ea"/>
        <a:cs typeface="+mn-cs"/>
      </a:defRPr>
    </a:lvl3pPr>
    <a:lvl4pPr marL="1600200" indent="-228600" algn="l" defTabSz="449263" rtl="0" eaLnBrk="0" fontAlgn="base" hangingPunct="0">
      <a:spcBef>
        <a:spcPts val="900"/>
      </a:spcBef>
      <a:spcAft>
        <a:spcPct val="0"/>
      </a:spcAft>
      <a:buClr>
        <a:srgbClr val="000000"/>
      </a:buClr>
      <a:buSzPct val="100000"/>
      <a:buFont typeface="Times New Roman" panose="02020603050405020304" pitchFamily="18" charset="0"/>
      <a:defRPr sz="3600" b="1" kern="1200">
        <a:solidFill>
          <a:schemeClr val="bg1"/>
        </a:solidFill>
        <a:latin typeface="Arial" panose="020B0604020202020204" pitchFamily="34" charset="0"/>
        <a:ea typeface="+mn-ea"/>
        <a:cs typeface="+mn-cs"/>
      </a:defRPr>
    </a:lvl4pPr>
    <a:lvl5pPr marL="2057400" indent="-228600" algn="l" defTabSz="449263" rtl="0" eaLnBrk="0" fontAlgn="base" hangingPunct="0">
      <a:spcBef>
        <a:spcPts val="900"/>
      </a:spcBef>
      <a:spcAft>
        <a:spcPct val="0"/>
      </a:spcAft>
      <a:buClr>
        <a:srgbClr val="000000"/>
      </a:buClr>
      <a:buSzPct val="100000"/>
      <a:buFont typeface="Times New Roman" panose="02020603050405020304" pitchFamily="18" charset="0"/>
      <a:defRPr sz="3600" b="1" kern="1200">
        <a:solidFill>
          <a:schemeClr val="bg1"/>
        </a:solidFill>
        <a:latin typeface="Arial" panose="020B0604020202020204" pitchFamily="34" charset="0"/>
        <a:ea typeface="+mn-ea"/>
        <a:cs typeface="+mn-cs"/>
      </a:defRPr>
    </a:lvl5pPr>
    <a:lvl6pPr marL="2286000" algn="l" defTabSz="914400" rtl="0" eaLnBrk="1" latinLnBrk="0" hangingPunct="1">
      <a:defRPr sz="3600" b="1" kern="1200">
        <a:solidFill>
          <a:schemeClr val="bg1"/>
        </a:solidFill>
        <a:latin typeface="Arial" panose="020B0604020202020204" pitchFamily="34" charset="0"/>
        <a:ea typeface="+mn-ea"/>
        <a:cs typeface="+mn-cs"/>
      </a:defRPr>
    </a:lvl6pPr>
    <a:lvl7pPr marL="2743200" algn="l" defTabSz="914400" rtl="0" eaLnBrk="1" latinLnBrk="0" hangingPunct="1">
      <a:defRPr sz="3600" b="1" kern="1200">
        <a:solidFill>
          <a:schemeClr val="bg1"/>
        </a:solidFill>
        <a:latin typeface="Arial" panose="020B0604020202020204" pitchFamily="34" charset="0"/>
        <a:ea typeface="+mn-ea"/>
        <a:cs typeface="+mn-cs"/>
      </a:defRPr>
    </a:lvl7pPr>
    <a:lvl8pPr marL="3200400" algn="l" defTabSz="914400" rtl="0" eaLnBrk="1" latinLnBrk="0" hangingPunct="1">
      <a:defRPr sz="3600" b="1" kern="1200">
        <a:solidFill>
          <a:schemeClr val="bg1"/>
        </a:solidFill>
        <a:latin typeface="Arial" panose="020B0604020202020204" pitchFamily="34" charset="0"/>
        <a:ea typeface="+mn-ea"/>
        <a:cs typeface="+mn-cs"/>
      </a:defRPr>
    </a:lvl8pPr>
    <a:lvl9pPr marL="3657600" algn="l" defTabSz="914400" rtl="0" eaLnBrk="1" latinLnBrk="0" hangingPunct="1">
      <a:defRPr sz="3600" b="1"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12" autoAdjust="0"/>
    <p:restoredTop sz="94660"/>
  </p:normalViewPr>
  <p:slideViewPr>
    <p:cSldViewPr>
      <p:cViewPr varScale="1">
        <p:scale>
          <a:sx n="94" d="100"/>
          <a:sy n="94" d="100"/>
        </p:scale>
        <p:origin x="78" y="41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1" d="100"/>
          <a:sy n="71" d="100"/>
        </p:scale>
        <p:origin x="3072" y="72"/>
      </p:cViewPr>
      <p:guideLst>
        <p:guide orient="horz" pos="2880"/>
        <p:guide pos="21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45FB8F-5B40-4D6D-B8CC-E10A2720AAA9}"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de-DE"/>
        </a:p>
      </dgm:t>
    </dgm:pt>
    <dgm:pt modelId="{E0FD5738-F833-4B60-B26C-E056CC0B31DF}">
      <dgm:prSet phldrT="[Text]"/>
      <dgm:spPr/>
      <dgm:t>
        <a:bodyPr/>
        <a:lstStyle/>
        <a:p>
          <a:r>
            <a:rPr lang="de-DE" dirty="0"/>
            <a:t>Push Faktoren</a:t>
          </a:r>
        </a:p>
      </dgm:t>
    </dgm:pt>
    <dgm:pt modelId="{32F2F32E-BB9D-4113-8FA1-64A0C6ECF79A}" type="parTrans" cxnId="{B78C6FA3-D751-49D7-A6B0-5E9022B57B1F}">
      <dgm:prSet/>
      <dgm:spPr/>
      <dgm:t>
        <a:bodyPr/>
        <a:lstStyle/>
        <a:p>
          <a:endParaRPr lang="de-DE"/>
        </a:p>
      </dgm:t>
    </dgm:pt>
    <dgm:pt modelId="{B55284AC-5808-4828-9490-EC22DAB82A84}" type="sibTrans" cxnId="{B78C6FA3-D751-49D7-A6B0-5E9022B57B1F}">
      <dgm:prSet/>
      <dgm:spPr/>
      <dgm:t>
        <a:bodyPr/>
        <a:lstStyle/>
        <a:p>
          <a:endParaRPr lang="de-DE"/>
        </a:p>
      </dgm:t>
    </dgm:pt>
    <dgm:pt modelId="{C65F8570-9C61-47FC-B372-4B6E357D4B73}">
      <dgm:prSet phldrT="[Text]" custT="1"/>
      <dgm:spPr/>
      <dgm:t>
        <a:bodyPr/>
        <a:lstStyle/>
        <a:p>
          <a:r>
            <a:rPr lang="de-DE" sz="1200" dirty="0" smtClean="0"/>
            <a:t>Retardierende Faktoren</a:t>
          </a:r>
          <a:endParaRPr lang="de-DE" sz="1200" dirty="0"/>
        </a:p>
      </dgm:t>
    </dgm:pt>
    <dgm:pt modelId="{8D397596-356C-4C41-B3D6-ACD73580E524}" type="parTrans" cxnId="{151186B1-7B64-4CD3-B547-2FECF23849F1}">
      <dgm:prSet/>
      <dgm:spPr/>
      <dgm:t>
        <a:bodyPr/>
        <a:lstStyle/>
        <a:p>
          <a:endParaRPr lang="de-DE"/>
        </a:p>
      </dgm:t>
    </dgm:pt>
    <dgm:pt modelId="{FF1D1EFE-5ECF-4A92-8D64-9BAEB4D152BE}" type="sibTrans" cxnId="{151186B1-7B64-4CD3-B547-2FECF23849F1}">
      <dgm:prSet/>
      <dgm:spPr/>
      <dgm:t>
        <a:bodyPr/>
        <a:lstStyle/>
        <a:p>
          <a:endParaRPr lang="de-DE"/>
        </a:p>
      </dgm:t>
    </dgm:pt>
    <dgm:pt modelId="{4FF156A5-FAF1-43E0-A874-822B6ACAA6BF}" type="pres">
      <dgm:prSet presAssocID="{FD45FB8F-5B40-4D6D-B8CC-E10A2720AAA9}" presName="diagram" presStyleCnt="0">
        <dgm:presLayoutVars>
          <dgm:dir/>
          <dgm:resizeHandles val="exact"/>
        </dgm:presLayoutVars>
      </dgm:prSet>
      <dgm:spPr/>
      <dgm:t>
        <a:bodyPr/>
        <a:lstStyle/>
        <a:p>
          <a:endParaRPr lang="de-DE"/>
        </a:p>
      </dgm:t>
    </dgm:pt>
    <dgm:pt modelId="{F5621506-CEAA-43E7-874A-A9B08AF9A801}" type="pres">
      <dgm:prSet presAssocID="{E0FD5738-F833-4B60-B26C-E056CC0B31DF}" presName="arrow" presStyleLbl="node1" presStyleIdx="0" presStyleCnt="2" custRadScaleRad="141298" custRadScaleInc="302">
        <dgm:presLayoutVars>
          <dgm:bulletEnabled val="1"/>
        </dgm:presLayoutVars>
      </dgm:prSet>
      <dgm:spPr/>
      <dgm:t>
        <a:bodyPr/>
        <a:lstStyle/>
        <a:p>
          <a:endParaRPr lang="de-DE"/>
        </a:p>
      </dgm:t>
    </dgm:pt>
    <dgm:pt modelId="{5F14AB3D-F515-4F50-9EE0-7FAA3517256F}" type="pres">
      <dgm:prSet presAssocID="{C65F8570-9C61-47FC-B372-4B6E357D4B73}" presName="arrow" presStyleLbl="node1" presStyleIdx="1" presStyleCnt="2" custScaleX="45806" custScaleY="78026" custRadScaleRad="97737" custRadScaleInc="227">
        <dgm:presLayoutVars>
          <dgm:bulletEnabled val="1"/>
        </dgm:presLayoutVars>
      </dgm:prSet>
      <dgm:spPr/>
      <dgm:t>
        <a:bodyPr/>
        <a:lstStyle/>
        <a:p>
          <a:endParaRPr lang="de-DE"/>
        </a:p>
      </dgm:t>
    </dgm:pt>
  </dgm:ptLst>
  <dgm:cxnLst>
    <dgm:cxn modelId="{8281AB37-5A36-4B55-A4A3-6AD1AB204F36}" type="presOf" srcId="{C65F8570-9C61-47FC-B372-4B6E357D4B73}" destId="{5F14AB3D-F515-4F50-9EE0-7FAA3517256F}" srcOrd="0" destOrd="0" presId="urn:microsoft.com/office/officeart/2005/8/layout/arrow5"/>
    <dgm:cxn modelId="{7DE8C35B-7056-4858-841A-1542188ACED9}" type="presOf" srcId="{E0FD5738-F833-4B60-B26C-E056CC0B31DF}" destId="{F5621506-CEAA-43E7-874A-A9B08AF9A801}" srcOrd="0" destOrd="0" presId="urn:microsoft.com/office/officeart/2005/8/layout/arrow5"/>
    <dgm:cxn modelId="{151186B1-7B64-4CD3-B547-2FECF23849F1}" srcId="{FD45FB8F-5B40-4D6D-B8CC-E10A2720AAA9}" destId="{C65F8570-9C61-47FC-B372-4B6E357D4B73}" srcOrd="1" destOrd="0" parTransId="{8D397596-356C-4C41-B3D6-ACD73580E524}" sibTransId="{FF1D1EFE-5ECF-4A92-8D64-9BAEB4D152BE}"/>
    <dgm:cxn modelId="{9D99FB9C-9490-4B1A-B519-6F9CBF8170C3}" type="presOf" srcId="{FD45FB8F-5B40-4D6D-B8CC-E10A2720AAA9}" destId="{4FF156A5-FAF1-43E0-A874-822B6ACAA6BF}" srcOrd="0" destOrd="0" presId="urn:microsoft.com/office/officeart/2005/8/layout/arrow5"/>
    <dgm:cxn modelId="{B78C6FA3-D751-49D7-A6B0-5E9022B57B1F}" srcId="{FD45FB8F-5B40-4D6D-B8CC-E10A2720AAA9}" destId="{E0FD5738-F833-4B60-B26C-E056CC0B31DF}" srcOrd="0" destOrd="0" parTransId="{32F2F32E-BB9D-4113-8FA1-64A0C6ECF79A}" sibTransId="{B55284AC-5808-4828-9490-EC22DAB82A84}"/>
    <dgm:cxn modelId="{84381108-A35B-4EAD-B1E7-44BB80C61720}" type="presParOf" srcId="{4FF156A5-FAF1-43E0-A874-822B6ACAA6BF}" destId="{F5621506-CEAA-43E7-874A-A9B08AF9A801}" srcOrd="0" destOrd="0" presId="urn:microsoft.com/office/officeart/2005/8/layout/arrow5"/>
    <dgm:cxn modelId="{444B0F30-3A64-412E-A773-47AE9D85AFF4}" type="presParOf" srcId="{4FF156A5-FAF1-43E0-A874-822B6ACAA6BF}" destId="{5F14AB3D-F515-4F50-9EE0-7FAA3517256F}"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45FB8F-5B40-4D6D-B8CC-E10A2720AAA9}"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de-DE"/>
        </a:p>
      </dgm:t>
    </dgm:pt>
    <dgm:pt modelId="{C9A5FC03-A189-4E45-9EB1-D0F31C5E3645}">
      <dgm:prSet custT="1"/>
      <dgm:spPr/>
      <dgm:t>
        <a:bodyPr/>
        <a:lstStyle/>
        <a:p>
          <a:pPr algn="ctr"/>
          <a:r>
            <a:rPr lang="de-DE" sz="1200" dirty="0" smtClean="0"/>
            <a:t>Enttäuschungs-faktoren</a:t>
          </a:r>
          <a:endParaRPr lang="de-DE" sz="1200" dirty="0"/>
        </a:p>
      </dgm:t>
    </dgm:pt>
    <dgm:pt modelId="{F39A9A3A-8716-4AC0-87CF-B73B73FC837E}" type="sibTrans" cxnId="{DDD6A8AF-BDCA-4655-A53B-7D64309C1937}">
      <dgm:prSet/>
      <dgm:spPr/>
      <dgm:t>
        <a:bodyPr/>
        <a:lstStyle/>
        <a:p>
          <a:endParaRPr lang="de-DE"/>
        </a:p>
      </dgm:t>
    </dgm:pt>
    <dgm:pt modelId="{D470DAD3-825C-4213-9B95-596958F18835}" type="parTrans" cxnId="{DDD6A8AF-BDCA-4655-A53B-7D64309C1937}">
      <dgm:prSet/>
      <dgm:spPr/>
      <dgm:t>
        <a:bodyPr/>
        <a:lstStyle/>
        <a:p>
          <a:endParaRPr lang="de-DE"/>
        </a:p>
      </dgm:t>
    </dgm:pt>
    <dgm:pt modelId="{E0FD5738-F833-4B60-B26C-E056CC0B31DF}">
      <dgm:prSet phldrT="[Text]" custT="1"/>
      <dgm:spPr/>
      <dgm:t>
        <a:bodyPr/>
        <a:lstStyle/>
        <a:p>
          <a:pPr algn="ctr"/>
          <a:r>
            <a:rPr lang="de-DE" sz="1400" dirty="0" smtClean="0"/>
            <a:t>Pull Faktoren</a:t>
          </a:r>
          <a:endParaRPr lang="de-DE" sz="1400" dirty="0"/>
        </a:p>
      </dgm:t>
    </dgm:pt>
    <dgm:pt modelId="{B55284AC-5808-4828-9490-EC22DAB82A84}" type="sibTrans" cxnId="{B78C6FA3-D751-49D7-A6B0-5E9022B57B1F}">
      <dgm:prSet/>
      <dgm:spPr/>
      <dgm:t>
        <a:bodyPr/>
        <a:lstStyle/>
        <a:p>
          <a:endParaRPr lang="de-DE"/>
        </a:p>
      </dgm:t>
    </dgm:pt>
    <dgm:pt modelId="{32F2F32E-BB9D-4113-8FA1-64A0C6ECF79A}" type="parTrans" cxnId="{B78C6FA3-D751-49D7-A6B0-5E9022B57B1F}">
      <dgm:prSet/>
      <dgm:spPr/>
      <dgm:t>
        <a:bodyPr/>
        <a:lstStyle/>
        <a:p>
          <a:endParaRPr lang="de-DE"/>
        </a:p>
      </dgm:t>
    </dgm:pt>
    <dgm:pt modelId="{A5CDDF35-0C22-4FC2-BAE5-E9C1B0877586}" type="pres">
      <dgm:prSet presAssocID="{FD45FB8F-5B40-4D6D-B8CC-E10A2720AAA9}" presName="diagram" presStyleCnt="0">
        <dgm:presLayoutVars>
          <dgm:dir/>
          <dgm:resizeHandles val="exact"/>
        </dgm:presLayoutVars>
      </dgm:prSet>
      <dgm:spPr/>
      <dgm:t>
        <a:bodyPr/>
        <a:lstStyle/>
        <a:p>
          <a:endParaRPr lang="de-DE"/>
        </a:p>
      </dgm:t>
    </dgm:pt>
    <dgm:pt modelId="{F21BA5B5-4E9D-4CA1-B5F1-1CB56518A492}" type="pres">
      <dgm:prSet presAssocID="{E0FD5738-F833-4B60-B26C-E056CC0B31DF}" presName="arrow" presStyleLbl="node1" presStyleIdx="0" presStyleCnt="2" custScaleX="89219" custScaleY="101115" custRadScaleRad="93607" custRadScaleInc="1648">
        <dgm:presLayoutVars>
          <dgm:bulletEnabled val="1"/>
        </dgm:presLayoutVars>
      </dgm:prSet>
      <dgm:spPr/>
      <dgm:t>
        <a:bodyPr/>
        <a:lstStyle/>
        <a:p>
          <a:endParaRPr lang="de-DE"/>
        </a:p>
      </dgm:t>
    </dgm:pt>
    <dgm:pt modelId="{F4003CDC-DE35-48A1-A156-1665E2BCA02A}" type="pres">
      <dgm:prSet presAssocID="{C9A5FC03-A189-4E45-9EB1-D0F31C5E3645}" presName="arrow" presStyleLbl="node1" presStyleIdx="1" presStyleCnt="2" custScaleX="33548" custScaleY="89171" custRadScaleRad="73104" custRadScaleInc="-770">
        <dgm:presLayoutVars>
          <dgm:bulletEnabled val="1"/>
        </dgm:presLayoutVars>
      </dgm:prSet>
      <dgm:spPr/>
      <dgm:t>
        <a:bodyPr/>
        <a:lstStyle/>
        <a:p>
          <a:endParaRPr lang="de-DE"/>
        </a:p>
      </dgm:t>
    </dgm:pt>
  </dgm:ptLst>
  <dgm:cxnLst>
    <dgm:cxn modelId="{662A37F1-B641-47BC-9F93-ABAFFF4342AE}" type="presOf" srcId="{FD45FB8F-5B40-4D6D-B8CC-E10A2720AAA9}" destId="{A5CDDF35-0C22-4FC2-BAE5-E9C1B0877586}" srcOrd="0" destOrd="0" presId="urn:microsoft.com/office/officeart/2005/8/layout/arrow5"/>
    <dgm:cxn modelId="{27A92597-6405-47F5-8855-74EB056C690F}" type="presOf" srcId="{E0FD5738-F833-4B60-B26C-E056CC0B31DF}" destId="{F21BA5B5-4E9D-4CA1-B5F1-1CB56518A492}" srcOrd="0" destOrd="0" presId="urn:microsoft.com/office/officeart/2005/8/layout/arrow5"/>
    <dgm:cxn modelId="{DDD6A8AF-BDCA-4655-A53B-7D64309C1937}" srcId="{FD45FB8F-5B40-4D6D-B8CC-E10A2720AAA9}" destId="{C9A5FC03-A189-4E45-9EB1-D0F31C5E3645}" srcOrd="1" destOrd="0" parTransId="{D470DAD3-825C-4213-9B95-596958F18835}" sibTransId="{F39A9A3A-8716-4AC0-87CF-B73B73FC837E}"/>
    <dgm:cxn modelId="{3A57C5E7-4135-4020-BF31-617A1A177427}" type="presOf" srcId="{C9A5FC03-A189-4E45-9EB1-D0F31C5E3645}" destId="{F4003CDC-DE35-48A1-A156-1665E2BCA02A}" srcOrd="0" destOrd="0" presId="urn:microsoft.com/office/officeart/2005/8/layout/arrow5"/>
    <dgm:cxn modelId="{B78C6FA3-D751-49D7-A6B0-5E9022B57B1F}" srcId="{FD45FB8F-5B40-4D6D-B8CC-E10A2720AAA9}" destId="{E0FD5738-F833-4B60-B26C-E056CC0B31DF}" srcOrd="0" destOrd="0" parTransId="{32F2F32E-BB9D-4113-8FA1-64A0C6ECF79A}" sibTransId="{B55284AC-5808-4828-9490-EC22DAB82A84}"/>
    <dgm:cxn modelId="{1BE7D17D-A644-4A6F-B15F-62FB7B7741CD}" type="presParOf" srcId="{A5CDDF35-0C22-4FC2-BAE5-E9C1B0877586}" destId="{F21BA5B5-4E9D-4CA1-B5F1-1CB56518A492}" srcOrd="0" destOrd="0" presId="urn:microsoft.com/office/officeart/2005/8/layout/arrow5"/>
    <dgm:cxn modelId="{0A65CD60-A557-4C44-8243-627C57C49912}" type="presParOf" srcId="{A5CDDF35-0C22-4FC2-BAE5-E9C1B0877586}" destId="{F4003CDC-DE35-48A1-A156-1665E2BCA02A}" srcOrd="1" destOrd="0" presId="urn:microsoft.com/office/officeart/2005/8/layout/arrow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621506-CEAA-43E7-874A-A9B08AF9A801}">
      <dsp:nvSpPr>
        <dsp:cNvPr id="0" name=""/>
        <dsp:cNvSpPr/>
      </dsp:nvSpPr>
      <dsp:spPr>
        <a:xfrm rot="16200000">
          <a:off x="0" y="97043"/>
          <a:ext cx="1642781" cy="1642781"/>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de-DE" sz="1900" kern="1200" dirty="0"/>
            <a:t>Push Faktoren</a:t>
          </a:r>
        </a:p>
      </dsp:txBody>
      <dsp:txXfrm rot="5400000">
        <a:off x="1" y="507737"/>
        <a:ext cx="1355294" cy="821391"/>
      </dsp:txXfrm>
    </dsp:sp>
    <dsp:sp modelId="{5F14AB3D-F515-4F50-9EE0-7FAA3517256F}">
      <dsp:nvSpPr>
        <dsp:cNvPr id="0" name=""/>
        <dsp:cNvSpPr/>
      </dsp:nvSpPr>
      <dsp:spPr>
        <a:xfrm rot="5400000">
          <a:off x="2382926" y="295207"/>
          <a:ext cx="752492" cy="1281796"/>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de-DE" sz="1200" kern="1200" dirty="0" smtClean="0"/>
            <a:t>Retardierende Faktoren</a:t>
          </a:r>
          <a:endParaRPr lang="de-DE" sz="1200" kern="1200" dirty="0"/>
        </a:p>
      </dsp:txBody>
      <dsp:txXfrm rot="-5400000">
        <a:off x="2249960" y="747982"/>
        <a:ext cx="1150110" cy="3762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1BA5B5-4E9D-4CA1-B5F1-1CB56518A492}">
      <dsp:nvSpPr>
        <dsp:cNvPr id="0" name=""/>
        <dsp:cNvSpPr/>
      </dsp:nvSpPr>
      <dsp:spPr>
        <a:xfrm rot="16200000">
          <a:off x="441536" y="-61173"/>
          <a:ext cx="1651387" cy="1871574"/>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de-DE" sz="1400" kern="1200" dirty="0" smtClean="0"/>
            <a:t>Pull Faktoren</a:t>
          </a:r>
          <a:endParaRPr lang="de-DE" sz="1400" kern="1200" dirty="0"/>
        </a:p>
      </dsp:txBody>
      <dsp:txXfrm rot="5400000">
        <a:off x="331443" y="461767"/>
        <a:ext cx="1582581" cy="825693"/>
      </dsp:txXfrm>
    </dsp:sp>
    <dsp:sp modelId="{F4003CDC-DE35-48A1-A156-1665E2BCA02A}">
      <dsp:nvSpPr>
        <dsp:cNvPr id="0" name=""/>
        <dsp:cNvSpPr/>
      </dsp:nvSpPr>
      <dsp:spPr>
        <a:xfrm rot="5400000">
          <a:off x="3071062" y="88409"/>
          <a:ext cx="620952" cy="1650498"/>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de-DE" sz="1200" kern="1200" dirty="0" smtClean="0"/>
            <a:t>Enttäuschungs-faktoren</a:t>
          </a:r>
          <a:endParaRPr lang="de-DE" sz="1200" kern="1200" dirty="0"/>
        </a:p>
      </dsp:txBody>
      <dsp:txXfrm rot="-5400000">
        <a:off x="2664957" y="758420"/>
        <a:ext cx="1541831" cy="310476"/>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890150" cy="498475"/>
          </a:xfrm>
          <a:prstGeom prst="rect">
            <a:avLst/>
          </a:prstGeom>
        </p:spPr>
        <p:txBody>
          <a:bodyPr vert="horz" lIns="91440" tIns="45720" rIns="91440" bIns="45720" rtlCol="0"/>
          <a:lstStyle>
            <a:lvl1pPr algn="l">
              <a:defRPr sz="1200"/>
            </a:lvl1pPr>
          </a:lstStyle>
          <a:p>
            <a:r>
              <a:rPr lang="de-DE" smtClean="0"/>
              <a:t>Integrationsbegeliter in Bayern</a:t>
            </a:r>
            <a:endParaRPr lang="de-DE"/>
          </a:p>
        </p:txBody>
      </p:sp>
      <p:sp>
        <p:nvSpPr>
          <p:cNvPr id="3" name="Datumsplatzhalter 2"/>
          <p:cNvSpPr>
            <a:spLocks noGrp="1"/>
          </p:cNvSpPr>
          <p:nvPr>
            <p:ph type="dt" sz="quarter" idx="1"/>
          </p:nvPr>
        </p:nvSpPr>
        <p:spPr>
          <a:xfrm>
            <a:off x="3777351" y="1"/>
            <a:ext cx="2890150" cy="498475"/>
          </a:xfrm>
          <a:prstGeom prst="rect">
            <a:avLst/>
          </a:prstGeom>
        </p:spPr>
        <p:txBody>
          <a:bodyPr vert="horz" lIns="91440" tIns="45720" rIns="91440" bIns="45720" rtlCol="0"/>
          <a:lstStyle>
            <a:lvl1pPr algn="r">
              <a:defRPr sz="1200"/>
            </a:lvl1pPr>
          </a:lstStyle>
          <a:p>
            <a:fld id="{4758039C-A24D-464E-A930-4BAEA3D3CC32}" type="datetimeFigureOut">
              <a:rPr lang="de-DE" smtClean="0"/>
              <a:t>11.07.2016</a:t>
            </a:fld>
            <a:endParaRPr lang="de-DE"/>
          </a:p>
        </p:txBody>
      </p:sp>
      <p:sp>
        <p:nvSpPr>
          <p:cNvPr id="4" name="Fußzeilenplatzhalter 3"/>
          <p:cNvSpPr>
            <a:spLocks noGrp="1"/>
          </p:cNvSpPr>
          <p:nvPr>
            <p:ph type="ftr" sz="quarter" idx="2"/>
          </p:nvPr>
        </p:nvSpPr>
        <p:spPr>
          <a:xfrm>
            <a:off x="0" y="9429751"/>
            <a:ext cx="2890150" cy="49847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777351" y="9429751"/>
            <a:ext cx="2890150" cy="498475"/>
          </a:xfrm>
          <a:prstGeom prst="rect">
            <a:avLst/>
          </a:prstGeom>
        </p:spPr>
        <p:txBody>
          <a:bodyPr vert="horz" lIns="91440" tIns="45720" rIns="91440" bIns="45720" rtlCol="0" anchor="b"/>
          <a:lstStyle>
            <a:lvl1pPr algn="r">
              <a:defRPr sz="1200"/>
            </a:lvl1pPr>
          </a:lstStyle>
          <a:p>
            <a:fld id="{5B178768-116A-4060-8E48-EF9F9E0911CD}" type="slidenum">
              <a:rPr lang="de-DE" smtClean="0"/>
              <a:t>‹Nr.›</a:t>
            </a:fld>
            <a:endParaRPr lang="de-DE"/>
          </a:p>
        </p:txBody>
      </p:sp>
    </p:spTree>
    <p:extLst>
      <p:ext uri="{BB962C8B-B14F-4D97-AF65-F5344CB8AC3E}">
        <p14:creationId xmlns:p14="http://schemas.microsoft.com/office/powerpoint/2010/main" val="3583103873"/>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1"/>
            <a:ext cx="6669088" cy="9928225"/>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3074" name="AutoShape 2"/>
          <p:cNvSpPr>
            <a:spLocks noChangeArrowheads="1"/>
          </p:cNvSpPr>
          <p:nvPr/>
        </p:nvSpPr>
        <p:spPr bwMode="auto">
          <a:xfrm>
            <a:off x="0" y="1"/>
            <a:ext cx="6669088" cy="9928225"/>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3075" name="AutoShape 3"/>
          <p:cNvSpPr>
            <a:spLocks noChangeArrowheads="1"/>
          </p:cNvSpPr>
          <p:nvPr/>
        </p:nvSpPr>
        <p:spPr bwMode="auto">
          <a:xfrm>
            <a:off x="0" y="1"/>
            <a:ext cx="6669088" cy="9928225"/>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3076" name="AutoShape 4"/>
          <p:cNvSpPr>
            <a:spLocks noChangeArrowheads="1"/>
          </p:cNvSpPr>
          <p:nvPr/>
        </p:nvSpPr>
        <p:spPr bwMode="auto">
          <a:xfrm>
            <a:off x="0" y="1"/>
            <a:ext cx="6669088" cy="9928225"/>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3077" name="AutoShape 5"/>
          <p:cNvSpPr>
            <a:spLocks noChangeArrowheads="1"/>
          </p:cNvSpPr>
          <p:nvPr/>
        </p:nvSpPr>
        <p:spPr bwMode="auto">
          <a:xfrm>
            <a:off x="0" y="1"/>
            <a:ext cx="6669088" cy="9928225"/>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3078" name="Rectangle 6"/>
          <p:cNvSpPr>
            <a:spLocks noGrp="1" noChangeArrowheads="1"/>
          </p:cNvSpPr>
          <p:nvPr>
            <p:ph type="body"/>
          </p:nvPr>
        </p:nvSpPr>
        <p:spPr bwMode="auto">
          <a:xfrm>
            <a:off x="888789" y="4730750"/>
            <a:ext cx="4881988" cy="448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60" tIns="44280" rIns="90360" bIns="44280" numCol="1" anchor="t" anchorCtr="0" compatLnSpc="1">
            <a:prstTxWarp prst="textNoShape">
              <a:avLst/>
            </a:prstTxWarp>
          </a:bodyPr>
          <a:lstStyle/>
          <a:p>
            <a:pPr lvl="0"/>
            <a:endParaRPr lang="de-DE" altLang="de-DE" smtClean="0"/>
          </a:p>
        </p:txBody>
      </p:sp>
      <p:sp>
        <p:nvSpPr>
          <p:cNvPr id="3079" name="Rectangle 7"/>
          <p:cNvSpPr>
            <a:spLocks noGrp="1" noRot="1" noChangeAspect="1" noChangeArrowheads="1"/>
          </p:cNvSpPr>
          <p:nvPr>
            <p:ph type="sldImg"/>
          </p:nvPr>
        </p:nvSpPr>
        <p:spPr bwMode="auto">
          <a:xfrm>
            <a:off x="822325" y="862013"/>
            <a:ext cx="5016500" cy="3473450"/>
          </a:xfrm>
          <a:prstGeom prst="rect">
            <a:avLst/>
          </a:prstGeom>
          <a:noFill/>
          <a:ln w="126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Tree>
    <p:extLst>
      <p:ext uri="{BB962C8B-B14F-4D97-AF65-F5344CB8AC3E}">
        <p14:creationId xmlns:p14="http://schemas.microsoft.com/office/powerpoint/2010/main" val="2380593733"/>
      </p:ext>
    </p:extLst>
  </p:cSld>
  <p:clrMap bg1="lt1" tx1="dk1" bg2="lt2" tx2="dk2" accent1="accent1" accent2="accent2" accent3="accent3" accent4="accent4" accent5="accent5" accent6="accent6" hlink="hlink" folHlink="folHlink"/>
  <p:hf sldNum="0" ftr="0" dt="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22325" y="862013"/>
            <a:ext cx="5016500" cy="3473450"/>
          </a:xfrm>
        </p:spPr>
      </p:sp>
      <p:sp>
        <p:nvSpPr>
          <p:cNvPr id="3" name="Notizen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561091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cxnSp>
        <p:nvCxnSpPr>
          <p:cNvPr id="10" name="Gerader Verbinder 9"/>
          <p:cNvCxnSpPr/>
          <p:nvPr/>
        </p:nvCxnSpPr>
        <p:spPr>
          <a:xfrm>
            <a:off x="1238449" y="3526091"/>
            <a:ext cx="7430691" cy="16129"/>
          </a:xfrm>
          <a:prstGeom prst="line">
            <a:avLst/>
          </a:prstGeom>
          <a:ln w="952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ctrTitle"/>
          </p:nvPr>
        </p:nvSpPr>
        <p:spPr>
          <a:xfrm>
            <a:off x="1238449" y="1122363"/>
            <a:ext cx="7430691" cy="2387600"/>
          </a:xfrm>
        </p:spPr>
        <p:txBody>
          <a:bodyPr anchor="b"/>
          <a:lstStyle>
            <a:lvl1pPr algn="ctr">
              <a:defRPr sz="4000" b="0" i="0" baseline="0">
                <a:solidFill>
                  <a:srgbClr val="0070C0"/>
                </a:solidFill>
                <a:latin typeface="Calibri" charset="0"/>
              </a:defRPr>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1238449" y="3602038"/>
            <a:ext cx="7430691" cy="1655762"/>
          </a:xfrm>
        </p:spPr>
        <p:txBody>
          <a:bodyPr>
            <a:normAutofit/>
          </a:bodyPr>
          <a:lstStyle>
            <a:lvl1pPr marL="0" indent="0" algn="ctr">
              <a:buNone/>
              <a:defRPr sz="2800" baseline="0">
                <a:latin typeface="Arial" panose="020B0604020202020204" pitchFamily="34" charset="0"/>
              </a:defRPr>
            </a:lvl1pPr>
            <a:lvl2pPr marL="371521" indent="0" algn="ctr">
              <a:buNone/>
              <a:defRPr sz="1625"/>
            </a:lvl2pPr>
            <a:lvl3pPr marL="743041" indent="0" algn="ctr">
              <a:buNone/>
              <a:defRPr sz="1463"/>
            </a:lvl3pPr>
            <a:lvl4pPr marL="1114562" indent="0" algn="ctr">
              <a:buNone/>
              <a:defRPr sz="1300"/>
            </a:lvl4pPr>
            <a:lvl5pPr marL="1486083" indent="0" algn="ctr">
              <a:buNone/>
              <a:defRPr sz="1300"/>
            </a:lvl5pPr>
            <a:lvl6pPr marL="1857604" indent="0" algn="ctr">
              <a:buNone/>
              <a:defRPr sz="1300"/>
            </a:lvl6pPr>
            <a:lvl7pPr marL="2229124" indent="0" algn="ctr">
              <a:buNone/>
              <a:defRPr sz="1300"/>
            </a:lvl7pPr>
            <a:lvl8pPr marL="2600645" indent="0" algn="ctr">
              <a:buNone/>
              <a:defRPr sz="1300"/>
            </a:lvl8pPr>
            <a:lvl9pPr marL="2972166" indent="0" algn="ctr">
              <a:buNone/>
              <a:defRPr sz="1300"/>
            </a:lvl9pPr>
          </a:lstStyle>
          <a:p>
            <a:r>
              <a:rPr lang="de-DE" smtClean="0"/>
              <a:t>Formatvorlage des Untertitelmasters durch Klicken bearbeiten</a:t>
            </a:r>
            <a:endParaRPr lang="de-DE" dirty="0"/>
          </a:p>
        </p:txBody>
      </p:sp>
    </p:spTree>
    <p:extLst>
      <p:ext uri="{BB962C8B-B14F-4D97-AF65-F5344CB8AC3E}">
        <p14:creationId xmlns:p14="http://schemas.microsoft.com/office/powerpoint/2010/main" val="20096567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81147" y="764704"/>
            <a:ext cx="8545295" cy="864095"/>
          </a:xfrm>
        </p:spPr>
        <p:txBody>
          <a:bodyPr>
            <a:normAutofit/>
          </a:bodyPr>
          <a:lstStyle>
            <a:lvl1pPr>
              <a:defRPr sz="4000">
                <a:latin typeface="Arial" panose="020B0604020202020204" pitchFamily="34" charset="0"/>
                <a:cs typeface="Arial" panose="020B0604020202020204" pitchFamily="34" charset="0"/>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681147" y="1750092"/>
            <a:ext cx="8545295" cy="4343204"/>
          </a:xfrm>
        </p:spPr>
        <p:txBody>
          <a:bodyPr/>
          <a:lstStyle>
            <a:lvl1pPr marL="288000" indent="-324000">
              <a:spcBef>
                <a:spcPts val="600"/>
              </a:spcBef>
              <a:buClr>
                <a:schemeClr val="accent1">
                  <a:lumMod val="75000"/>
                </a:schemeClr>
              </a:buClr>
              <a:buFont typeface="Wingdings" panose="05000000000000000000" pitchFamily="2" charset="2"/>
              <a:buChar char="§"/>
              <a:defRPr sz="3600">
                <a:latin typeface="Arial" panose="020B0604020202020204" pitchFamily="34" charset="0"/>
                <a:cs typeface="Arial" panose="020B0604020202020204" pitchFamily="34" charset="0"/>
              </a:defRPr>
            </a:lvl1pPr>
            <a:lvl2pPr marL="557281" indent="-187223">
              <a:buClr>
                <a:schemeClr val="accent1">
                  <a:lumMod val="75000"/>
                </a:schemeClr>
              </a:buClr>
              <a:buFont typeface="Wingdings" panose="05000000000000000000" pitchFamily="2" charset="2"/>
              <a:buChar char="§"/>
              <a:tabLst>
                <a:tab pos="87761" algn="l"/>
              </a:tabLst>
              <a:defRPr sz="3200">
                <a:latin typeface="Arial" panose="020B0604020202020204" pitchFamily="34" charset="0"/>
                <a:cs typeface="Arial" panose="020B0604020202020204" pitchFamily="34" charset="0"/>
              </a:defRPr>
            </a:lvl2pPr>
            <a:lvl3pPr marL="928802" indent="-185760">
              <a:buClr>
                <a:schemeClr val="accent1">
                  <a:lumMod val="75000"/>
                </a:schemeClr>
              </a:buClr>
              <a:buFont typeface="Wingdings" panose="05000000000000000000" pitchFamily="2" charset="2"/>
              <a:buChar char="§"/>
              <a:defRPr sz="2800">
                <a:latin typeface="Arial" panose="020B0604020202020204" pitchFamily="34" charset="0"/>
                <a:cs typeface="Arial" panose="020B0604020202020204" pitchFamily="34" charset="0"/>
              </a:defRPr>
            </a:lvl3pPr>
            <a:lvl4pPr marL="1300323" indent="-185760">
              <a:buClr>
                <a:schemeClr val="accent1">
                  <a:lumMod val="75000"/>
                </a:schemeClr>
              </a:buClr>
              <a:buFont typeface="Wingdings" panose="05000000000000000000" pitchFamily="2" charset="2"/>
              <a:buChar char="§"/>
              <a:defRPr sz="2400">
                <a:latin typeface="Arial" panose="020B0604020202020204" pitchFamily="34" charset="0"/>
                <a:cs typeface="Arial" panose="020B0604020202020204" pitchFamily="34" charset="0"/>
              </a:defRPr>
            </a:lvl4pPr>
            <a:lvl5pPr marL="1671843" indent="-185760">
              <a:buClr>
                <a:schemeClr val="accent1">
                  <a:lumMod val="75000"/>
                </a:schemeClr>
              </a:buClr>
              <a:buFont typeface="Wingdings" panose="05000000000000000000" pitchFamily="2" charset="2"/>
              <a:buChar char="§"/>
              <a:defRPr sz="2000">
                <a:latin typeface="Arial" panose="020B0604020202020204" pitchFamily="34" charset="0"/>
                <a:cs typeface="Arial" panose="020B0604020202020204" pitchFamily="34" charset="0"/>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cxnSp>
        <p:nvCxnSpPr>
          <p:cNvPr id="7" name="Gerader Verbinder 6"/>
          <p:cNvCxnSpPr/>
          <p:nvPr/>
        </p:nvCxnSpPr>
        <p:spPr>
          <a:xfrm flipV="1">
            <a:off x="681147" y="1750092"/>
            <a:ext cx="8545295" cy="587"/>
          </a:xfrm>
          <a:prstGeom prst="line">
            <a:avLst/>
          </a:prstGeom>
          <a:ln w="952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803614"/>
      </p:ext>
    </p:extLst>
  </p:cSld>
  <p:clrMapOvr>
    <a:masterClrMapping/>
  </p:clrMapOvr>
  <p:timing>
    <p:tnLst>
      <p:par>
        <p:cTn id="1" dur="indefinite" restart="never" nodeType="tmRoot"/>
      </p:par>
    </p:tnLst>
  </p:timing>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de-DE" smtClean="0"/>
              <a:t>Titelmasterformat durch Klicken bearbeiten</a:t>
            </a:r>
            <a:endParaRPr lang="de-DE" dirty="0"/>
          </a:p>
        </p:txBody>
      </p:sp>
      <p:sp>
        <p:nvSpPr>
          <p:cNvPr id="3" name="Inhaltsplatzhalter 2"/>
          <p:cNvSpPr>
            <a:spLocks noGrp="1"/>
          </p:cNvSpPr>
          <p:nvPr>
            <p:ph sz="half" idx="1"/>
          </p:nvPr>
        </p:nvSpPr>
        <p:spPr>
          <a:xfrm>
            <a:off x="681147" y="1825625"/>
            <a:ext cx="4210725" cy="4351338"/>
          </a:xfrm>
        </p:spPr>
        <p:txBody>
          <a:bodyPr/>
          <a:lstStyle>
            <a:lvl1pPr marL="0" indent="0">
              <a:buClr>
                <a:schemeClr val="accent1">
                  <a:lumMod val="75000"/>
                </a:schemeClr>
              </a:buClr>
              <a:buFontTx/>
              <a:buNone/>
              <a:defRPr sz="2600">
                <a:latin typeface="Arial" panose="020B0604020202020204" pitchFamily="34" charset="0"/>
                <a:cs typeface="Arial" panose="020B0604020202020204" pitchFamily="34" charset="0"/>
              </a:defRPr>
            </a:lvl1pPr>
            <a:lvl2pPr marL="216000" indent="-278641">
              <a:buClr>
                <a:schemeClr val="accent1">
                  <a:lumMod val="75000"/>
                </a:schemeClr>
              </a:buClr>
              <a:buFont typeface="Wingdings" panose="05000000000000000000" pitchFamily="2" charset="2"/>
              <a:buChar char="§"/>
              <a:defRPr sz="2400">
                <a:latin typeface="Arial" panose="020B0604020202020204" pitchFamily="34" charset="0"/>
                <a:cs typeface="Arial" panose="020B0604020202020204" pitchFamily="34" charset="0"/>
              </a:defRPr>
            </a:lvl2pPr>
            <a:lvl3pPr marL="576000" indent="-278641">
              <a:buClr>
                <a:schemeClr val="accent1">
                  <a:lumMod val="75000"/>
                </a:schemeClr>
              </a:buClr>
              <a:buFont typeface="Wingdings" panose="05000000000000000000" pitchFamily="2" charset="2"/>
              <a:buChar char="§"/>
              <a:defRPr sz="2000">
                <a:latin typeface="Arial" panose="020B0604020202020204" pitchFamily="34" charset="0"/>
                <a:cs typeface="Arial" panose="020B0604020202020204" pitchFamily="34" charset="0"/>
              </a:defRPr>
            </a:lvl3pPr>
            <a:lvl4pPr marL="1346763" indent="-232200">
              <a:buClr>
                <a:schemeClr val="accent1">
                  <a:lumMod val="75000"/>
                </a:schemeClr>
              </a:buClr>
              <a:buFont typeface="Wingdings" panose="05000000000000000000" pitchFamily="2" charset="2"/>
              <a:buChar char="§"/>
              <a:defRPr>
                <a:latin typeface="Arial" panose="020B0604020202020204" pitchFamily="34" charset="0"/>
                <a:cs typeface="Arial" panose="020B0604020202020204" pitchFamily="34" charset="0"/>
              </a:defRPr>
            </a:lvl4pPr>
            <a:lvl5pPr marL="1718283" indent="-232200">
              <a:buClr>
                <a:schemeClr val="accent1">
                  <a:lumMod val="75000"/>
                </a:schemeClr>
              </a:buClr>
              <a:buFont typeface="Wingdings" panose="05000000000000000000" pitchFamily="2" charset="2"/>
              <a:buChar char="§"/>
              <a:defRPr>
                <a:latin typeface="Arial" panose="020B0604020202020204" pitchFamily="34" charset="0"/>
                <a:cs typeface="Arial" panose="020B0604020202020204" pitchFamily="34" charset="0"/>
              </a:defRPr>
            </a:lvl5pPr>
          </a:lstStyle>
          <a:p>
            <a:pPr lvl="0"/>
            <a:r>
              <a:rPr lang="de-DE" smtClean="0"/>
              <a:t>Textmasterformat bearbeiten</a:t>
            </a:r>
          </a:p>
          <a:p>
            <a:pPr lvl="1"/>
            <a:r>
              <a:rPr lang="de-DE" smtClean="0"/>
              <a:t>Zweite Ebene</a:t>
            </a:r>
          </a:p>
          <a:p>
            <a:pPr lvl="2"/>
            <a:r>
              <a:rPr lang="de-DE" smtClean="0"/>
              <a:t>Dritte Ebene</a:t>
            </a:r>
          </a:p>
        </p:txBody>
      </p:sp>
      <p:sp>
        <p:nvSpPr>
          <p:cNvPr id="4" name="Inhaltsplatzhalter 3"/>
          <p:cNvSpPr>
            <a:spLocks noGrp="1"/>
          </p:cNvSpPr>
          <p:nvPr>
            <p:ph sz="half" idx="2"/>
          </p:nvPr>
        </p:nvSpPr>
        <p:spPr>
          <a:xfrm>
            <a:off x="5015716" y="1825625"/>
            <a:ext cx="4210725" cy="4351338"/>
          </a:xfrm>
        </p:spPr>
        <p:txBody>
          <a:bodyPr>
            <a:normAutofit/>
          </a:bodyPr>
          <a:lstStyle>
            <a:lvl1pPr marL="0" indent="0" algn="l" defTabSz="743041" rtl="0" eaLnBrk="1" latinLnBrk="0" hangingPunct="1">
              <a:lnSpc>
                <a:spcPct val="90000"/>
              </a:lnSpc>
              <a:buClr>
                <a:schemeClr val="accent1">
                  <a:lumMod val="75000"/>
                </a:schemeClr>
              </a:buClr>
              <a:buFont typeface="Arial" panose="020B0604020202020204" pitchFamily="34" charset="0"/>
              <a:buNone/>
              <a:defRPr lang="de-DE" sz="2600" kern="1200" dirty="0" smtClean="0">
                <a:solidFill>
                  <a:schemeClr val="tx1"/>
                </a:solidFill>
                <a:latin typeface="Arial" panose="020B0604020202020204" pitchFamily="34" charset="0"/>
                <a:ea typeface="+mn-ea"/>
                <a:cs typeface="Arial" panose="020B0604020202020204" pitchFamily="34" charset="0"/>
              </a:defRPr>
            </a:lvl1pPr>
            <a:lvl2pPr marL="557281" indent="-185760">
              <a:buClr>
                <a:schemeClr val="accent1">
                  <a:lumMod val="75000"/>
                </a:schemeClr>
              </a:buClr>
              <a:buFont typeface="Wingdings" panose="05000000000000000000" pitchFamily="2" charset="2"/>
              <a:buChar char="§"/>
              <a:defRPr lang="de-DE" sz="2275" kern="1200" dirty="0" smtClean="0">
                <a:solidFill>
                  <a:schemeClr val="tx1"/>
                </a:solidFill>
                <a:latin typeface="Arial" panose="020B0604020202020204" pitchFamily="34" charset="0"/>
                <a:ea typeface="+mn-ea"/>
                <a:cs typeface="Arial" panose="020B0604020202020204" pitchFamily="34" charset="0"/>
              </a:defRPr>
            </a:lvl2pPr>
            <a:lvl3pPr marL="754559" indent="-457200" algn="l" defTabSz="743041" rtl="0" eaLnBrk="1" latinLnBrk="0" hangingPunct="1">
              <a:lnSpc>
                <a:spcPct val="90000"/>
              </a:lnSpc>
              <a:buClr>
                <a:schemeClr val="accent1">
                  <a:lumMod val="75000"/>
                </a:schemeClr>
              </a:buClr>
              <a:buFont typeface="Wingdings" panose="05000000000000000000" pitchFamily="2" charset="2"/>
              <a:buChar char="§"/>
              <a:defRPr lang="de-DE" sz="2000" kern="1200" dirty="0" smtClean="0">
                <a:solidFill>
                  <a:schemeClr val="tx1"/>
                </a:solidFill>
                <a:latin typeface="Arial" panose="020B0604020202020204" pitchFamily="34" charset="0"/>
                <a:ea typeface="+mn-ea"/>
                <a:cs typeface="Arial" panose="020B0604020202020204" pitchFamily="34" charset="0"/>
              </a:defRPr>
            </a:lvl3pPr>
            <a:lvl4pPr marL="1300323" indent="-185760" algn="l" defTabSz="743041" rtl="0" eaLnBrk="1" latinLnBrk="0" hangingPunct="1">
              <a:lnSpc>
                <a:spcPct val="90000"/>
              </a:lnSpc>
              <a:buClr>
                <a:schemeClr val="accent1">
                  <a:lumMod val="75000"/>
                </a:schemeClr>
              </a:buClr>
              <a:buFont typeface="Wingdings" panose="05000000000000000000" pitchFamily="2" charset="2"/>
              <a:buChar char="§"/>
              <a:defRPr lang="de-DE" sz="2600" kern="1200" dirty="0" smtClean="0">
                <a:solidFill>
                  <a:schemeClr val="tx1"/>
                </a:solidFill>
                <a:latin typeface="Arial" panose="020B0604020202020204" pitchFamily="34" charset="0"/>
                <a:ea typeface="+mn-ea"/>
                <a:cs typeface="Arial" panose="020B0604020202020204" pitchFamily="34" charset="0"/>
              </a:defRPr>
            </a:lvl4pPr>
            <a:lvl5pPr marL="1671843" indent="-185760" algn="l" defTabSz="743041" rtl="0" eaLnBrk="1" latinLnBrk="0" hangingPunct="1">
              <a:lnSpc>
                <a:spcPct val="90000"/>
              </a:lnSpc>
              <a:buClr>
                <a:schemeClr val="accent1">
                  <a:lumMod val="75000"/>
                </a:schemeClr>
              </a:buClr>
              <a:buFont typeface="Wingdings" panose="05000000000000000000" pitchFamily="2" charset="2"/>
              <a:buChar char="§"/>
              <a:defRPr lang="de-DE" sz="2600" kern="1200" dirty="0">
                <a:solidFill>
                  <a:schemeClr val="tx1"/>
                </a:solidFill>
                <a:latin typeface="Arial" panose="020B0604020202020204" pitchFamily="34" charset="0"/>
                <a:ea typeface="+mn-ea"/>
                <a:cs typeface="Arial" panose="020B0604020202020204" pitchFamily="34" charset="0"/>
              </a:defRPr>
            </a:lvl5pPr>
          </a:lstStyle>
          <a:p>
            <a:pPr lvl="0"/>
            <a:r>
              <a:rPr lang="de-DE" smtClean="0"/>
              <a:t>Textmasterformat bearbeiten</a:t>
            </a:r>
          </a:p>
          <a:p>
            <a:pPr lvl="1"/>
            <a:r>
              <a:rPr lang="de-DE" smtClean="0"/>
              <a:t>Zweite Ebene</a:t>
            </a:r>
          </a:p>
          <a:p>
            <a:pPr lvl="2"/>
            <a:r>
              <a:rPr lang="de-DE" smtClean="0"/>
              <a:t>Dritte Ebene</a:t>
            </a:r>
          </a:p>
        </p:txBody>
      </p:sp>
      <p:cxnSp>
        <p:nvCxnSpPr>
          <p:cNvPr id="9" name="Gerader Verbinder 8"/>
          <p:cNvCxnSpPr/>
          <p:nvPr/>
        </p:nvCxnSpPr>
        <p:spPr>
          <a:xfrm flipV="1">
            <a:off x="681147" y="1750092"/>
            <a:ext cx="8545295" cy="587"/>
          </a:xfrm>
          <a:prstGeom prst="line">
            <a:avLst/>
          </a:prstGeom>
          <a:ln w="952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99795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de-DE" smtClean="0"/>
              <a:t>Titelmasterformat durch Klicken bearbeiten</a:t>
            </a:r>
            <a:endParaRPr lang="de-DE" dirty="0"/>
          </a:p>
        </p:txBody>
      </p:sp>
    </p:spTree>
    <p:extLst>
      <p:ext uri="{BB962C8B-B14F-4D97-AF65-F5344CB8AC3E}">
        <p14:creationId xmlns:p14="http://schemas.microsoft.com/office/powerpoint/2010/main" val="26871325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219289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81147" y="365127"/>
            <a:ext cx="8545295" cy="68761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704905" y="1808710"/>
            <a:ext cx="8545295" cy="4630834"/>
          </a:xfrm>
          <a:prstGeom prst="rect">
            <a:avLst/>
          </a:prstGeom>
        </p:spPr>
        <p:txBody>
          <a:bodyPr vert="horz" lIns="91440" tIns="45720" rIns="91440" bIns="45720" rtlCol="0">
            <a:normAutofit/>
          </a:bodyPr>
          <a:lstStyle/>
          <a:p>
            <a:pPr lvl="0"/>
            <a:r>
              <a:rPr lang="de-DE" dirty="0" smtClean="0"/>
              <a:t>Textmasterformat bearbeiten</a:t>
            </a:r>
          </a:p>
          <a:p>
            <a:pPr marL="557281" lvl="1" indent="-187223" algn="l" defTabSz="743041" rtl="0" eaLnBrk="1" latinLnBrk="0" hangingPunct="1">
              <a:lnSpc>
                <a:spcPct val="90000"/>
              </a:lnSpc>
              <a:spcBef>
                <a:spcPts val="406"/>
              </a:spcBef>
              <a:buClr>
                <a:schemeClr val="accent1">
                  <a:lumMod val="75000"/>
                </a:schemeClr>
              </a:buClr>
              <a:buFont typeface="Wingdings" panose="05000000000000000000" pitchFamily="2" charset="2"/>
              <a:buChar char="§"/>
              <a:tabLst>
                <a:tab pos="87761" algn="l"/>
              </a:tabLst>
            </a:pPr>
            <a:r>
              <a:rPr lang="de-DE" dirty="0" smtClean="0"/>
              <a:t>Zweite Ebene</a:t>
            </a:r>
          </a:p>
          <a:p>
            <a:pPr marL="928802" lvl="2" indent="-185760" algn="l" defTabSz="743041" rtl="0" eaLnBrk="1" latinLnBrk="0" hangingPunct="1">
              <a:lnSpc>
                <a:spcPct val="90000"/>
              </a:lnSpc>
              <a:spcBef>
                <a:spcPts val="406"/>
              </a:spcBef>
              <a:buClr>
                <a:schemeClr val="accent1">
                  <a:lumMod val="75000"/>
                </a:schemeClr>
              </a:buClr>
              <a:buFont typeface="Wingdings" panose="05000000000000000000" pitchFamily="2" charset="2"/>
              <a:buChar char="§"/>
            </a:pPr>
            <a:r>
              <a:rPr lang="de-DE" dirty="0" smtClean="0"/>
              <a:t>Dritte Ebene</a:t>
            </a:r>
          </a:p>
          <a:p>
            <a:pPr lvl="3"/>
            <a:r>
              <a:rPr lang="de-DE" dirty="0" smtClean="0"/>
              <a:t>Vierte Ebene</a:t>
            </a:r>
          </a:p>
          <a:p>
            <a:pPr lvl="4"/>
            <a:endParaRPr lang="de-DE" dirty="0"/>
          </a:p>
        </p:txBody>
      </p:sp>
      <p:pic>
        <p:nvPicPr>
          <p:cNvPr id="7" name="Grafik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82710" y="6024902"/>
            <a:ext cx="1512168" cy="829284"/>
          </a:xfrm>
          <a:prstGeom prst="rect">
            <a:avLst/>
          </a:prstGeom>
        </p:spPr>
      </p:pic>
    </p:spTree>
    <p:extLst>
      <p:ext uri="{BB962C8B-B14F-4D97-AF65-F5344CB8AC3E}">
        <p14:creationId xmlns:p14="http://schemas.microsoft.com/office/powerpoint/2010/main" val="2418062981"/>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Lst>
  <p:timing>
    <p:tnLst>
      <p:par>
        <p:cTn id="1" dur="indefinite" restart="never" nodeType="tmRoot"/>
      </p:par>
    </p:tnLst>
  </p:timing>
  <p:hf sldNum="0" hdr="0" ftr="0" dt="0"/>
  <p:txStyles>
    <p:titleStyle>
      <a:lvl1pPr algn="l" defTabSz="743041" rtl="0" eaLnBrk="1" latinLnBrk="0" hangingPunct="1">
        <a:lnSpc>
          <a:spcPct val="90000"/>
        </a:lnSpc>
        <a:spcBef>
          <a:spcPct val="0"/>
        </a:spcBef>
        <a:buNone/>
        <a:defRPr lang="de-DE" sz="3200" b="0" i="0" kern="1200" baseline="0" dirty="0">
          <a:solidFill>
            <a:srgbClr val="0070C0"/>
          </a:solidFill>
          <a:latin typeface="Calibri" charset="0"/>
          <a:ea typeface="+mj-ea"/>
          <a:cs typeface="+mj-cs"/>
        </a:defRPr>
      </a:lvl1pPr>
    </p:titleStyle>
    <p:bodyStyle>
      <a:lvl1pPr marL="0" indent="0" algn="l" defTabSz="743041" rtl="0" eaLnBrk="1" latinLnBrk="0" hangingPunct="1">
        <a:lnSpc>
          <a:spcPct val="90000"/>
        </a:lnSpc>
        <a:spcBef>
          <a:spcPts val="813"/>
        </a:spcBef>
        <a:buClr>
          <a:schemeClr val="accent5"/>
        </a:buClr>
        <a:buFont typeface="Wingdings" panose="05000000000000000000" pitchFamily="2" charset="2"/>
        <a:buNone/>
        <a:defRPr lang="de-DE" sz="3600" kern="1200" dirty="0" smtClean="0">
          <a:solidFill>
            <a:schemeClr val="tx1"/>
          </a:solidFill>
          <a:latin typeface="Arial" panose="020B0604020202020204" pitchFamily="34" charset="0"/>
          <a:ea typeface="+mn-ea"/>
          <a:cs typeface="Arial" panose="020B0604020202020204" pitchFamily="34" charset="0"/>
        </a:defRPr>
      </a:lvl1pPr>
      <a:lvl2pPr marL="370058" indent="0" algn="l" defTabSz="743041" rtl="0" eaLnBrk="1" latinLnBrk="0" hangingPunct="1">
        <a:lnSpc>
          <a:spcPct val="90000"/>
        </a:lnSpc>
        <a:spcBef>
          <a:spcPts val="406"/>
        </a:spcBef>
        <a:buClr>
          <a:schemeClr val="accent5"/>
        </a:buClr>
        <a:buFont typeface="Wingdings" panose="05000000000000000000" pitchFamily="2" charset="2"/>
        <a:buNone/>
        <a:defRPr lang="de-DE" sz="3200" kern="1200" dirty="0" smtClean="0">
          <a:solidFill>
            <a:schemeClr val="tx1"/>
          </a:solidFill>
          <a:latin typeface="Arial" panose="020B0604020202020204" pitchFamily="34" charset="0"/>
          <a:ea typeface="+mn-ea"/>
          <a:cs typeface="Arial" panose="020B0604020202020204" pitchFamily="34" charset="0"/>
        </a:defRPr>
      </a:lvl2pPr>
      <a:lvl3pPr marL="743041" indent="0" algn="l" defTabSz="743041" rtl="0" eaLnBrk="1" latinLnBrk="0" hangingPunct="1">
        <a:lnSpc>
          <a:spcPct val="90000"/>
        </a:lnSpc>
        <a:spcBef>
          <a:spcPts val="406"/>
        </a:spcBef>
        <a:buClr>
          <a:schemeClr val="accent5"/>
        </a:buClr>
        <a:buFont typeface="Wingdings" panose="05000000000000000000" pitchFamily="2" charset="2"/>
        <a:buNone/>
        <a:defRPr lang="de-DE" sz="2800" kern="1200" dirty="0" smtClean="0">
          <a:solidFill>
            <a:schemeClr val="tx1"/>
          </a:solidFill>
          <a:latin typeface="Arial" panose="020B0604020202020204" pitchFamily="34" charset="0"/>
          <a:ea typeface="+mn-ea"/>
          <a:cs typeface="Arial" panose="020B0604020202020204" pitchFamily="34" charset="0"/>
        </a:defRPr>
      </a:lvl3pPr>
      <a:lvl4pPr marL="1393203" indent="-278641" algn="l" defTabSz="743041" rtl="0" eaLnBrk="1" latinLnBrk="0" hangingPunct="1">
        <a:lnSpc>
          <a:spcPct val="90000"/>
        </a:lnSpc>
        <a:spcBef>
          <a:spcPts val="406"/>
        </a:spcBef>
        <a:buClr>
          <a:schemeClr val="accent5"/>
        </a:buClr>
        <a:buFont typeface="Wingdings" panose="05000000000000000000" pitchFamily="2" charset="2"/>
        <a:buChar char="§"/>
        <a:defRPr lang="de-DE" sz="2400" kern="1200" dirty="0" smtClean="0">
          <a:solidFill>
            <a:schemeClr val="tx1"/>
          </a:solidFill>
          <a:latin typeface="Arial" panose="020B0604020202020204" pitchFamily="34" charset="0"/>
          <a:ea typeface="+mn-ea"/>
          <a:cs typeface="Arial" panose="020B0604020202020204" pitchFamily="34" charset="0"/>
        </a:defRPr>
      </a:lvl4pPr>
      <a:lvl5pPr marL="1486083" indent="0" algn="l" defTabSz="743041" rtl="0" eaLnBrk="1" latinLnBrk="0" hangingPunct="1">
        <a:lnSpc>
          <a:spcPct val="90000"/>
        </a:lnSpc>
        <a:spcBef>
          <a:spcPts val="406"/>
        </a:spcBef>
        <a:buClr>
          <a:schemeClr val="accent5"/>
        </a:buClr>
        <a:buFont typeface="Arial" panose="020B0604020202020204" pitchFamily="34" charset="0"/>
        <a:buNone/>
        <a:defRPr sz="1463" kern="1200">
          <a:solidFill>
            <a:schemeClr val="tx1"/>
          </a:solidFill>
          <a:latin typeface="+mn-lt"/>
          <a:ea typeface="+mn-ea"/>
          <a:cs typeface="+mn-cs"/>
        </a:defRPr>
      </a:lvl5pPr>
      <a:lvl6pPr marL="2043364" indent="-185760" algn="l" defTabSz="743041"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885" indent="-185760" algn="l" defTabSz="743041"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405" indent="-185760" algn="l" defTabSz="743041"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926" indent="-185760" algn="l" defTabSz="743041"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de-DE"/>
      </a:defPPr>
      <a:lvl1pPr marL="0" algn="l" defTabSz="743041" rtl="0" eaLnBrk="1" latinLnBrk="0" hangingPunct="1">
        <a:defRPr sz="1463" kern="1200">
          <a:solidFill>
            <a:schemeClr val="tx1"/>
          </a:solidFill>
          <a:latin typeface="+mn-lt"/>
          <a:ea typeface="+mn-ea"/>
          <a:cs typeface="+mn-cs"/>
        </a:defRPr>
      </a:lvl1pPr>
      <a:lvl2pPr marL="371521" algn="l" defTabSz="743041" rtl="0" eaLnBrk="1" latinLnBrk="0" hangingPunct="1">
        <a:defRPr sz="1463" kern="1200">
          <a:solidFill>
            <a:schemeClr val="tx1"/>
          </a:solidFill>
          <a:latin typeface="+mn-lt"/>
          <a:ea typeface="+mn-ea"/>
          <a:cs typeface="+mn-cs"/>
        </a:defRPr>
      </a:lvl2pPr>
      <a:lvl3pPr marL="743041" algn="l" defTabSz="743041" rtl="0" eaLnBrk="1" latinLnBrk="0" hangingPunct="1">
        <a:defRPr sz="1463" kern="1200">
          <a:solidFill>
            <a:schemeClr val="tx1"/>
          </a:solidFill>
          <a:latin typeface="+mn-lt"/>
          <a:ea typeface="+mn-ea"/>
          <a:cs typeface="+mn-cs"/>
        </a:defRPr>
      </a:lvl3pPr>
      <a:lvl4pPr marL="1114562" algn="l" defTabSz="743041" rtl="0" eaLnBrk="1" latinLnBrk="0" hangingPunct="1">
        <a:defRPr sz="1463" kern="1200">
          <a:solidFill>
            <a:schemeClr val="tx1"/>
          </a:solidFill>
          <a:latin typeface="+mn-lt"/>
          <a:ea typeface="+mn-ea"/>
          <a:cs typeface="+mn-cs"/>
        </a:defRPr>
      </a:lvl4pPr>
      <a:lvl5pPr marL="1486083" algn="l" defTabSz="743041" rtl="0" eaLnBrk="1" latinLnBrk="0" hangingPunct="1">
        <a:defRPr sz="1463" kern="1200">
          <a:solidFill>
            <a:schemeClr val="tx1"/>
          </a:solidFill>
          <a:latin typeface="+mn-lt"/>
          <a:ea typeface="+mn-ea"/>
          <a:cs typeface="+mn-cs"/>
        </a:defRPr>
      </a:lvl5pPr>
      <a:lvl6pPr marL="1857604" algn="l" defTabSz="743041" rtl="0" eaLnBrk="1" latinLnBrk="0" hangingPunct="1">
        <a:defRPr sz="1463" kern="1200">
          <a:solidFill>
            <a:schemeClr val="tx1"/>
          </a:solidFill>
          <a:latin typeface="+mn-lt"/>
          <a:ea typeface="+mn-ea"/>
          <a:cs typeface="+mn-cs"/>
        </a:defRPr>
      </a:lvl6pPr>
      <a:lvl7pPr marL="2229124" algn="l" defTabSz="743041" rtl="0" eaLnBrk="1" latinLnBrk="0" hangingPunct="1">
        <a:defRPr sz="1463" kern="1200">
          <a:solidFill>
            <a:schemeClr val="tx1"/>
          </a:solidFill>
          <a:latin typeface="+mn-lt"/>
          <a:ea typeface="+mn-ea"/>
          <a:cs typeface="+mn-cs"/>
        </a:defRPr>
      </a:lvl7pPr>
      <a:lvl8pPr marL="2600645" algn="l" defTabSz="743041" rtl="0" eaLnBrk="1" latinLnBrk="0" hangingPunct="1">
        <a:defRPr sz="1463" kern="1200">
          <a:solidFill>
            <a:schemeClr val="tx1"/>
          </a:solidFill>
          <a:latin typeface="+mn-lt"/>
          <a:ea typeface="+mn-ea"/>
          <a:cs typeface="+mn-cs"/>
        </a:defRPr>
      </a:lvl8pPr>
      <a:lvl9pPr marL="2972166" algn="l" defTabSz="743041"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38449" y="1401440"/>
            <a:ext cx="7430691" cy="2387600"/>
          </a:xfrm>
        </p:spPr>
        <p:txBody>
          <a:bodyPr/>
          <a:lstStyle/>
          <a:p>
            <a:r>
              <a:rPr lang="de-DE" sz="4000" b="0" dirty="0" smtClean="0">
                <a:solidFill>
                  <a:srgbClr val="0070C0"/>
                </a:solidFill>
                <a:latin typeface="+mn-lt"/>
              </a:rPr>
              <a:t>Ehrenamtliche </a:t>
            </a:r>
            <a:br>
              <a:rPr lang="de-DE" sz="4000" b="0" dirty="0" smtClean="0">
                <a:solidFill>
                  <a:srgbClr val="0070C0"/>
                </a:solidFill>
                <a:latin typeface="+mn-lt"/>
              </a:rPr>
            </a:br>
            <a:r>
              <a:rPr lang="de-DE" sz="4000" b="0" dirty="0" smtClean="0">
                <a:solidFill>
                  <a:srgbClr val="0070C0"/>
                </a:solidFill>
                <a:latin typeface="+mn-lt"/>
              </a:rPr>
              <a:t>Integrationsbegleiter Bayern</a:t>
            </a:r>
            <a:br>
              <a:rPr lang="de-DE" sz="4000" b="0" dirty="0" smtClean="0">
                <a:solidFill>
                  <a:srgbClr val="0070C0"/>
                </a:solidFill>
                <a:latin typeface="+mn-lt"/>
              </a:rPr>
            </a:br>
            <a:endParaRPr lang="de-DE" sz="4000" b="0" dirty="0">
              <a:solidFill>
                <a:srgbClr val="0070C0"/>
              </a:solidFill>
              <a:latin typeface="+mn-lt"/>
            </a:endParaRPr>
          </a:p>
        </p:txBody>
      </p:sp>
      <p:sp>
        <p:nvSpPr>
          <p:cNvPr id="3" name="Untertitel 2"/>
          <p:cNvSpPr>
            <a:spLocks noGrp="1"/>
          </p:cNvSpPr>
          <p:nvPr>
            <p:ph type="subTitle" idx="1"/>
          </p:nvPr>
        </p:nvSpPr>
        <p:spPr>
          <a:xfrm>
            <a:off x="1238449" y="3645446"/>
            <a:ext cx="7430691" cy="1943794"/>
          </a:xfrm>
        </p:spPr>
        <p:txBody>
          <a:bodyPr>
            <a:noAutofit/>
          </a:bodyPr>
          <a:lstStyle/>
          <a:p>
            <a:endParaRPr lang="de-DE" sz="2400" dirty="0" smtClean="0">
              <a:latin typeface="+mn-lt"/>
            </a:endParaRPr>
          </a:p>
          <a:p>
            <a:r>
              <a:rPr lang="de-DE" sz="2400" dirty="0" smtClean="0">
                <a:latin typeface="+mn-lt"/>
              </a:rPr>
              <a:t>Bildung begleiten III</a:t>
            </a:r>
          </a:p>
          <a:p>
            <a:r>
              <a:rPr lang="de-DE" sz="2400" dirty="0" smtClean="0">
                <a:latin typeface="+mn-lt"/>
              </a:rPr>
              <a:t>Nürnberg, 14. Juli 2016</a:t>
            </a:r>
          </a:p>
          <a:p>
            <a:endParaRPr lang="de-DE" sz="2400" dirty="0" smtClean="0">
              <a:latin typeface="+mn-lt"/>
            </a:endParaRPr>
          </a:p>
          <a:p>
            <a:pPr>
              <a:lnSpc>
                <a:spcPct val="100000"/>
              </a:lnSpc>
              <a:spcBef>
                <a:spcPts val="0"/>
              </a:spcBef>
            </a:pPr>
            <a:r>
              <a:rPr lang="de-DE" sz="2400" dirty="0" smtClean="0">
                <a:latin typeface="+mn-lt"/>
              </a:rPr>
              <a:t>Dr. Thomas Röbke</a:t>
            </a:r>
            <a:endParaRPr lang="de-DE" sz="2400" dirty="0">
              <a:latin typeface="+mn-lt"/>
            </a:endParaRPr>
          </a:p>
        </p:txBody>
      </p:sp>
    </p:spTree>
    <p:extLst>
      <p:ext uri="{BB962C8B-B14F-4D97-AF65-F5344CB8AC3E}">
        <p14:creationId xmlns:p14="http://schemas.microsoft.com/office/powerpoint/2010/main" val="15610760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1146" y="1772816"/>
            <a:ext cx="8545295" cy="4248472"/>
          </a:xfrm>
        </p:spPr>
        <p:txBody>
          <a:bodyPr>
            <a:noAutofit/>
          </a:bodyPr>
          <a:lstStyle/>
          <a:p>
            <a:pPr marL="0" indent="0">
              <a:buNone/>
            </a:pPr>
            <a:r>
              <a:rPr lang="de-DE" sz="2400" dirty="0" smtClean="0">
                <a:solidFill>
                  <a:srgbClr val="0070C0"/>
                </a:solidFill>
                <a:latin typeface="+mn-lt"/>
              </a:rPr>
              <a:t>Rahmenmodule</a:t>
            </a:r>
          </a:p>
          <a:p>
            <a:pPr marL="542925" lvl="1" indent="-274638">
              <a:tabLst>
                <a:tab pos="87313" algn="l"/>
              </a:tabLst>
            </a:pPr>
            <a:r>
              <a:rPr lang="de-DE" sz="2400" dirty="0" smtClean="0">
                <a:latin typeface="+mn-lt"/>
              </a:rPr>
              <a:t>Begrüßung, Vorstellungsrunde, Verabschiedung</a:t>
            </a:r>
          </a:p>
          <a:p>
            <a:pPr marL="0" indent="0">
              <a:buNone/>
            </a:pPr>
            <a:r>
              <a:rPr lang="de-DE" sz="2400" dirty="0" smtClean="0">
                <a:solidFill>
                  <a:srgbClr val="0070C0"/>
                </a:solidFill>
                <a:latin typeface="+mn-lt"/>
              </a:rPr>
              <a:t>Freiwilligenmanagement</a:t>
            </a:r>
          </a:p>
          <a:p>
            <a:pPr marL="542925" lvl="1" indent="-512763">
              <a:tabLst>
                <a:tab pos="87313" algn="l"/>
              </a:tabLst>
            </a:pPr>
            <a:r>
              <a:rPr lang="de-DE" sz="2400" dirty="0" smtClean="0">
                <a:latin typeface="+mn-lt"/>
              </a:rPr>
              <a:t>Von der Vielfalt des Engagements über die Klärung von Rollen zwischen Haupt- und Ehrenamt bis hin zum Erkunden der eigenen Talente und der fremden Ressourcen</a:t>
            </a:r>
          </a:p>
          <a:p>
            <a:pPr marL="0" indent="0">
              <a:buNone/>
            </a:pPr>
            <a:r>
              <a:rPr lang="de-DE" sz="2400" dirty="0" smtClean="0">
                <a:solidFill>
                  <a:srgbClr val="0070C0"/>
                </a:solidFill>
                <a:latin typeface="+mn-lt"/>
              </a:rPr>
              <a:t>Interkulturelle Kompetenz</a:t>
            </a:r>
          </a:p>
          <a:p>
            <a:pPr marL="542925" lvl="1" indent="-482600">
              <a:tabLst>
                <a:tab pos="87313" algn="l"/>
              </a:tabLst>
            </a:pPr>
            <a:r>
              <a:rPr lang="de-DE" sz="2400" dirty="0" smtClean="0">
                <a:latin typeface="+mn-lt"/>
              </a:rPr>
              <a:t>Reflexion der Migrationsgeschichte, interkulturelle Kommunikation, </a:t>
            </a:r>
            <a:r>
              <a:rPr lang="de-DE" sz="2400" dirty="0" err="1" smtClean="0">
                <a:latin typeface="+mn-lt"/>
              </a:rPr>
              <a:t>Missverstädnisse</a:t>
            </a:r>
            <a:r>
              <a:rPr lang="de-DE" sz="2400" dirty="0" smtClean="0">
                <a:latin typeface="+mn-lt"/>
              </a:rPr>
              <a:t> und Vorurteile vermeiden</a:t>
            </a:r>
          </a:p>
          <a:p>
            <a:pPr marL="0" lvl="1" indent="0">
              <a:buNone/>
              <a:tabLst>
                <a:tab pos="87313" algn="l"/>
              </a:tabLst>
            </a:pPr>
            <a:r>
              <a:rPr lang="de-DE" sz="2400" dirty="0" smtClean="0">
                <a:solidFill>
                  <a:srgbClr val="0070C0"/>
                </a:solidFill>
                <a:latin typeface="+mn-lt"/>
              </a:rPr>
              <a:t>Werte, Normen, Gesetze</a:t>
            </a:r>
            <a:endParaRPr lang="de-DE" sz="2400" dirty="0">
              <a:solidFill>
                <a:srgbClr val="0070C0"/>
              </a:solidFill>
              <a:latin typeface="+mn-lt"/>
            </a:endParaRPr>
          </a:p>
          <a:p>
            <a:pPr marL="0" indent="0">
              <a:buNone/>
            </a:pPr>
            <a:r>
              <a:rPr lang="de-DE" sz="2400" dirty="0" smtClean="0">
                <a:solidFill>
                  <a:srgbClr val="0070C0"/>
                </a:solidFill>
                <a:latin typeface="+mn-lt"/>
              </a:rPr>
              <a:t>Praxis</a:t>
            </a:r>
          </a:p>
          <a:p>
            <a:pPr marL="726481" lvl="1" indent="-457200"/>
            <a:r>
              <a:rPr lang="de-DE" sz="2400" dirty="0" smtClean="0">
                <a:latin typeface="+mn-lt"/>
              </a:rPr>
              <a:t>Berichte aus der Praxis und Praxiserfahrung</a:t>
            </a:r>
          </a:p>
          <a:p>
            <a:pPr marL="726481" lvl="1" indent="-457200"/>
            <a:r>
              <a:rPr lang="de-DE" sz="2400" dirty="0" smtClean="0">
                <a:latin typeface="+mn-lt"/>
              </a:rPr>
              <a:t>Schnupperpraktika</a:t>
            </a:r>
          </a:p>
          <a:p>
            <a:pPr marL="457200" indent="-457200"/>
            <a:endParaRPr lang="de-DE" sz="2400" dirty="0">
              <a:latin typeface="+mn-lt"/>
            </a:endParaRPr>
          </a:p>
          <a:p>
            <a:pPr marL="407988" indent="-363538"/>
            <a:endParaRPr lang="de-DE" sz="3200" dirty="0">
              <a:latin typeface="+mn-lt"/>
            </a:endParaRPr>
          </a:p>
          <a:p>
            <a:pPr marL="317500" indent="-317500"/>
            <a:endParaRPr lang="de-DE" sz="3200" dirty="0">
              <a:latin typeface="+mn-lt"/>
            </a:endParaRPr>
          </a:p>
        </p:txBody>
      </p:sp>
      <p:sp>
        <p:nvSpPr>
          <p:cNvPr id="7" name="Titel 1"/>
          <p:cNvSpPr txBox="1">
            <a:spLocks/>
          </p:cNvSpPr>
          <p:nvPr/>
        </p:nvSpPr>
        <p:spPr>
          <a:xfrm>
            <a:off x="681146" y="908720"/>
            <a:ext cx="8545295" cy="687609"/>
          </a:xfrm>
          <a:prstGeom prst="rect">
            <a:avLst/>
          </a:prstGeom>
        </p:spPr>
        <p:txBody>
          <a:bodyPr vert="horz" lIns="91440" tIns="45720" rIns="91440" bIns="45720" rtlCol="0" anchor="ctr">
            <a:noAutofit/>
          </a:bodyPr>
          <a:lstStyle>
            <a:lvl1pPr algn="l" defTabSz="743041" rtl="0" eaLnBrk="1" latinLnBrk="0" hangingPunct="1">
              <a:lnSpc>
                <a:spcPct val="90000"/>
              </a:lnSpc>
              <a:spcBef>
                <a:spcPct val="0"/>
              </a:spcBef>
              <a:buNone/>
              <a:defRPr lang="de-DE" sz="4000" b="1" i="0" kern="1200" baseline="0">
                <a:solidFill>
                  <a:schemeClr val="tx1"/>
                </a:solidFill>
                <a:latin typeface="Arial" panose="020B0604020202020204" pitchFamily="34" charset="0"/>
                <a:ea typeface="+mj-ea"/>
                <a:cs typeface="Arial" panose="020B0604020202020204" pitchFamily="34" charset="0"/>
              </a:defRPr>
            </a:lvl1pPr>
          </a:lstStyle>
          <a:p>
            <a:pPr fontAlgn="auto">
              <a:spcAft>
                <a:spcPts val="0"/>
              </a:spcAft>
              <a:buClrTx/>
              <a:buSzTx/>
              <a:buFontTx/>
            </a:pPr>
            <a:r>
              <a:rPr lang="de-DE" sz="3200" b="0" dirty="0" smtClean="0">
                <a:latin typeface="+mn-lt"/>
              </a:rPr>
              <a:t>Die Basisqualifizierung deckt vier Bereiche ab</a:t>
            </a:r>
          </a:p>
        </p:txBody>
      </p:sp>
    </p:spTree>
    <p:extLst>
      <p:ext uri="{BB962C8B-B14F-4D97-AF65-F5344CB8AC3E}">
        <p14:creationId xmlns:p14="http://schemas.microsoft.com/office/powerpoint/2010/main" val="921666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1146" y="1772816"/>
            <a:ext cx="8545295" cy="4248472"/>
          </a:xfrm>
        </p:spPr>
        <p:txBody>
          <a:bodyPr>
            <a:noAutofit/>
          </a:bodyPr>
          <a:lstStyle/>
          <a:p>
            <a:pPr marL="0" indent="0">
              <a:buNone/>
            </a:pPr>
            <a:r>
              <a:rPr lang="de-DE" sz="2400" dirty="0" smtClean="0">
                <a:solidFill>
                  <a:srgbClr val="0070C0"/>
                </a:solidFill>
                <a:latin typeface="+mn-lt"/>
              </a:rPr>
              <a:t>Unsere Empfehlung:</a:t>
            </a:r>
          </a:p>
          <a:p>
            <a:pPr marL="542925" lvl="1" indent="-274638">
              <a:tabLst>
                <a:tab pos="87313" algn="l"/>
              </a:tabLst>
            </a:pPr>
            <a:r>
              <a:rPr lang="de-DE" sz="2400" dirty="0" smtClean="0">
                <a:latin typeface="+mn-lt"/>
              </a:rPr>
              <a:t>3 Tagesseminare im Zeitraum von 6 Wochen (Alternative 1)</a:t>
            </a:r>
          </a:p>
          <a:p>
            <a:pPr marL="542925" lvl="1" indent="-274638">
              <a:tabLst>
                <a:tab pos="87313" algn="l"/>
              </a:tabLst>
            </a:pPr>
            <a:r>
              <a:rPr lang="de-DE" sz="2400" dirty="0" smtClean="0">
                <a:latin typeface="+mn-lt"/>
              </a:rPr>
              <a:t>Praxiserfahrung unmittelbar anschließend</a:t>
            </a:r>
          </a:p>
          <a:p>
            <a:pPr marL="542925" lvl="1" indent="-274638">
              <a:tabLst>
                <a:tab pos="87313" algn="l"/>
              </a:tabLst>
            </a:pPr>
            <a:r>
              <a:rPr lang="de-DE" sz="2400" dirty="0" smtClean="0">
                <a:latin typeface="+mn-lt"/>
              </a:rPr>
              <a:t>Gruppe wächst zusammen, Motivation ist in diesem Zeitrahmen gut aufrecht zu erhalten</a:t>
            </a:r>
          </a:p>
          <a:p>
            <a:pPr marL="0" indent="0">
              <a:buNone/>
            </a:pPr>
            <a:r>
              <a:rPr lang="de-DE" sz="2400" dirty="0" smtClean="0">
                <a:solidFill>
                  <a:srgbClr val="0070C0"/>
                </a:solidFill>
                <a:latin typeface="+mn-lt"/>
              </a:rPr>
              <a:t>Alternative:</a:t>
            </a:r>
          </a:p>
          <a:p>
            <a:pPr marL="542925" lvl="1" indent="-512763">
              <a:tabLst>
                <a:tab pos="87313" algn="l"/>
              </a:tabLst>
            </a:pPr>
            <a:r>
              <a:rPr lang="de-DE" sz="2400" dirty="0" smtClean="0">
                <a:latin typeface="+mn-lt"/>
              </a:rPr>
              <a:t>An zwei Wochenenden, Beginn am Freitagabend (3 Stunden) + 1 Tag am Samstag (Alternative 2)</a:t>
            </a:r>
          </a:p>
          <a:p>
            <a:pPr marL="542925" lvl="1" indent="-512763">
              <a:tabLst>
                <a:tab pos="87313" algn="l"/>
              </a:tabLst>
            </a:pPr>
            <a:r>
              <a:rPr lang="de-DE" sz="2400" dirty="0" smtClean="0">
                <a:latin typeface="+mn-lt"/>
              </a:rPr>
              <a:t>Drei Tage am Stück, z.B. in einem Tagungshaus</a:t>
            </a:r>
          </a:p>
          <a:p>
            <a:pPr marL="0" indent="0">
              <a:buNone/>
            </a:pPr>
            <a:endParaRPr lang="de-DE" sz="2400" dirty="0">
              <a:latin typeface="+mn-lt"/>
            </a:endParaRPr>
          </a:p>
          <a:p>
            <a:pPr marL="407988" indent="-363538"/>
            <a:endParaRPr lang="de-DE" sz="3200" dirty="0">
              <a:latin typeface="+mn-lt"/>
            </a:endParaRPr>
          </a:p>
          <a:p>
            <a:pPr marL="317500" indent="-317500"/>
            <a:endParaRPr lang="de-DE" sz="3200" dirty="0">
              <a:latin typeface="+mn-lt"/>
            </a:endParaRPr>
          </a:p>
        </p:txBody>
      </p:sp>
      <p:sp>
        <p:nvSpPr>
          <p:cNvPr id="7" name="Titel 1"/>
          <p:cNvSpPr txBox="1">
            <a:spLocks/>
          </p:cNvSpPr>
          <p:nvPr/>
        </p:nvSpPr>
        <p:spPr>
          <a:xfrm>
            <a:off x="728979" y="941191"/>
            <a:ext cx="8545295" cy="687609"/>
          </a:xfrm>
          <a:prstGeom prst="rect">
            <a:avLst/>
          </a:prstGeom>
        </p:spPr>
        <p:txBody>
          <a:bodyPr vert="horz" lIns="91440" tIns="45720" rIns="91440" bIns="45720" rtlCol="0" anchor="ctr">
            <a:noAutofit/>
          </a:bodyPr>
          <a:lstStyle>
            <a:lvl1pPr algn="l" defTabSz="743041" rtl="0" eaLnBrk="1" latinLnBrk="0" hangingPunct="1">
              <a:lnSpc>
                <a:spcPct val="90000"/>
              </a:lnSpc>
              <a:spcBef>
                <a:spcPct val="0"/>
              </a:spcBef>
              <a:buNone/>
              <a:defRPr lang="de-DE" sz="4000" b="1" i="0" kern="1200" baseline="0">
                <a:solidFill>
                  <a:schemeClr val="tx1"/>
                </a:solidFill>
                <a:latin typeface="Arial" panose="020B0604020202020204" pitchFamily="34" charset="0"/>
                <a:ea typeface="+mj-ea"/>
                <a:cs typeface="Arial" panose="020B0604020202020204" pitchFamily="34" charset="0"/>
              </a:defRPr>
            </a:lvl1pPr>
          </a:lstStyle>
          <a:p>
            <a:pPr fontAlgn="auto">
              <a:spcAft>
                <a:spcPts val="0"/>
              </a:spcAft>
              <a:buClrTx/>
              <a:buSzTx/>
              <a:buFontTx/>
            </a:pPr>
            <a:r>
              <a:rPr lang="de-DE" sz="3200" b="0" dirty="0" smtClean="0">
                <a:latin typeface="+mn-lt"/>
              </a:rPr>
              <a:t>Der modulare Aufbau ist flexibel</a:t>
            </a:r>
          </a:p>
        </p:txBody>
      </p:sp>
    </p:spTree>
    <p:extLst>
      <p:ext uri="{BB962C8B-B14F-4D97-AF65-F5344CB8AC3E}">
        <p14:creationId xmlns:p14="http://schemas.microsoft.com/office/powerpoint/2010/main" val="11083918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3250" b="1" dirty="0" smtClean="0"/>
              <a:t>Beispiel eines Modulaufbaus</a:t>
            </a:r>
            <a:r>
              <a:rPr lang="de-DE" sz="3250" dirty="0" smtClean="0"/>
              <a:t> </a:t>
            </a:r>
            <a:br>
              <a:rPr lang="de-DE" sz="3250" dirty="0" smtClean="0"/>
            </a:br>
            <a:r>
              <a:rPr lang="de-DE" sz="3250" dirty="0" smtClean="0"/>
              <a:t>Weißwurst-Island </a:t>
            </a:r>
            <a:endParaRPr lang="de-DE" sz="3250" dirty="0"/>
          </a:p>
        </p:txBody>
      </p:sp>
    </p:spTree>
    <p:extLst>
      <p:ext uri="{BB962C8B-B14F-4D97-AF65-F5344CB8AC3E}">
        <p14:creationId xmlns:p14="http://schemas.microsoft.com/office/powerpoint/2010/main" val="1190155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1146" y="1772816"/>
            <a:ext cx="8545295" cy="4608512"/>
          </a:xfrm>
        </p:spPr>
        <p:txBody>
          <a:bodyPr>
            <a:noAutofit/>
          </a:bodyPr>
          <a:lstStyle/>
          <a:p>
            <a:pPr marL="0" indent="0">
              <a:buNone/>
            </a:pPr>
            <a:r>
              <a:rPr lang="de-DE" sz="2800" dirty="0" smtClean="0">
                <a:solidFill>
                  <a:srgbClr val="0070C0"/>
                </a:solidFill>
                <a:latin typeface="+mn-lt"/>
              </a:rPr>
              <a:t>Inhalt</a:t>
            </a:r>
            <a:r>
              <a:rPr lang="de-DE" sz="2800" dirty="0">
                <a:solidFill>
                  <a:srgbClr val="0070C0"/>
                </a:solidFill>
                <a:latin typeface="+mn-lt"/>
              </a:rPr>
              <a:t>:</a:t>
            </a:r>
          </a:p>
          <a:p>
            <a:pPr marL="0" indent="0">
              <a:buNone/>
            </a:pPr>
            <a:r>
              <a:rPr lang="de-DE" sz="2400" dirty="0">
                <a:latin typeface="+mn-lt"/>
              </a:rPr>
              <a:t>In diesem Modul geht es um die Reflexion der eigenen Migrationsgeschichte und um den Transfer zu globalen Gründen für Migration.</a:t>
            </a:r>
          </a:p>
          <a:p>
            <a:pPr marL="0" indent="0">
              <a:buNone/>
            </a:pPr>
            <a:r>
              <a:rPr lang="de-DE" sz="2800" dirty="0">
                <a:solidFill>
                  <a:srgbClr val="0070C0"/>
                </a:solidFill>
                <a:latin typeface="+mn-lt"/>
              </a:rPr>
              <a:t>Ziel:</a:t>
            </a:r>
          </a:p>
          <a:p>
            <a:pPr marL="0" indent="0">
              <a:buNone/>
            </a:pPr>
            <a:r>
              <a:rPr lang="de-DE" sz="2400" dirty="0">
                <a:latin typeface="+mn-lt"/>
              </a:rPr>
              <a:t>Durch die Darstellung der familiären und persönlichen Migrationserfahrung soll eine Sensibilisierung für die Normalität von Wohnortswechseln erfolgen. Binnenmigration und internationale Migration wird unterschieden und  Push und Pull Faktoren für Migration näher beleuchtet</a:t>
            </a:r>
            <a:r>
              <a:rPr lang="de-DE" sz="2400" dirty="0" smtClean="0">
                <a:latin typeface="+mn-lt"/>
              </a:rPr>
              <a:t>.</a:t>
            </a:r>
          </a:p>
          <a:p>
            <a:pPr marL="0" indent="0">
              <a:buNone/>
            </a:pPr>
            <a:endParaRPr lang="de-DE" sz="2400" dirty="0">
              <a:latin typeface="+mn-lt"/>
            </a:endParaRPr>
          </a:p>
          <a:p>
            <a:pPr marL="0" indent="0">
              <a:buNone/>
            </a:pPr>
            <a:r>
              <a:rPr lang="de-DE" dirty="0" smtClean="0">
                <a:solidFill>
                  <a:schemeClr val="accent1">
                    <a:lumMod val="75000"/>
                  </a:schemeClr>
                </a:solidFill>
                <a:latin typeface="+mn-lt"/>
              </a:rPr>
              <a:t>! </a:t>
            </a:r>
            <a:r>
              <a:rPr lang="de-DE" sz="2400" dirty="0" smtClean="0">
                <a:latin typeface="+mn-lt"/>
              </a:rPr>
              <a:t>Migration/Flucht: Es zählt die besondere Geschichte</a:t>
            </a:r>
          </a:p>
          <a:p>
            <a:pPr marL="0" indent="0">
              <a:buNone/>
            </a:pPr>
            <a:endParaRPr lang="de-DE" sz="2400" dirty="0">
              <a:latin typeface="+mn-lt"/>
            </a:endParaRPr>
          </a:p>
          <a:p>
            <a:pPr marL="407988" indent="-363538"/>
            <a:endParaRPr lang="de-DE" sz="3200" dirty="0">
              <a:latin typeface="+mn-lt"/>
            </a:endParaRPr>
          </a:p>
          <a:p>
            <a:pPr marL="317500" indent="-317500"/>
            <a:endParaRPr lang="de-DE" sz="3200" dirty="0">
              <a:latin typeface="+mn-lt"/>
            </a:endParaRPr>
          </a:p>
        </p:txBody>
      </p:sp>
      <p:sp>
        <p:nvSpPr>
          <p:cNvPr id="7" name="Titel 1"/>
          <p:cNvSpPr txBox="1">
            <a:spLocks/>
          </p:cNvSpPr>
          <p:nvPr/>
        </p:nvSpPr>
        <p:spPr>
          <a:xfrm>
            <a:off x="728979" y="941191"/>
            <a:ext cx="8545295" cy="687609"/>
          </a:xfrm>
          <a:prstGeom prst="rect">
            <a:avLst/>
          </a:prstGeom>
        </p:spPr>
        <p:txBody>
          <a:bodyPr vert="horz" lIns="91440" tIns="45720" rIns="91440" bIns="45720" rtlCol="0" anchor="ctr">
            <a:noAutofit/>
          </a:bodyPr>
          <a:lstStyle>
            <a:lvl1pPr algn="l" defTabSz="743041" rtl="0" eaLnBrk="1" latinLnBrk="0" hangingPunct="1">
              <a:lnSpc>
                <a:spcPct val="90000"/>
              </a:lnSpc>
              <a:spcBef>
                <a:spcPct val="0"/>
              </a:spcBef>
              <a:buNone/>
              <a:defRPr lang="de-DE" sz="4000" b="1" i="0" kern="1200" baseline="0">
                <a:solidFill>
                  <a:schemeClr val="tx1"/>
                </a:solidFill>
                <a:latin typeface="Arial" panose="020B0604020202020204" pitchFamily="34" charset="0"/>
                <a:ea typeface="+mj-ea"/>
                <a:cs typeface="Arial" panose="020B0604020202020204" pitchFamily="34" charset="0"/>
              </a:defRPr>
            </a:lvl1pPr>
          </a:lstStyle>
          <a:p>
            <a:pPr fontAlgn="auto">
              <a:spcAft>
                <a:spcPts val="0"/>
              </a:spcAft>
              <a:buClrTx/>
              <a:buSzTx/>
              <a:buFontTx/>
            </a:pPr>
            <a:r>
              <a:rPr lang="de-DE" sz="3200" b="0" dirty="0">
                <a:latin typeface="+mn-lt"/>
              </a:rPr>
              <a:t>Modul 11 – Reflexion von Migrationsgeschichte</a:t>
            </a:r>
            <a:endParaRPr lang="de-DE" sz="3200" b="0" dirty="0" smtClean="0">
              <a:latin typeface="+mn-lt"/>
            </a:endParaRPr>
          </a:p>
        </p:txBody>
      </p:sp>
    </p:spTree>
    <p:extLst>
      <p:ext uri="{BB962C8B-B14F-4D97-AF65-F5344CB8AC3E}">
        <p14:creationId xmlns:p14="http://schemas.microsoft.com/office/powerpoint/2010/main" val="1124040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1147" y="1844824"/>
            <a:ext cx="8545295" cy="4343204"/>
          </a:xfrm>
        </p:spPr>
        <p:txBody>
          <a:bodyPr>
            <a:normAutofit fontScale="55000" lnSpcReduction="20000"/>
          </a:bodyPr>
          <a:lstStyle/>
          <a:p>
            <a:pPr marL="452438" indent="-407988"/>
            <a:r>
              <a:rPr lang="de-DE" dirty="0">
                <a:solidFill>
                  <a:srgbClr val="0070C0"/>
                </a:solidFill>
              </a:rPr>
              <a:t>Zeit:</a:t>
            </a:r>
          </a:p>
          <a:p>
            <a:pPr marL="452438" lvl="1" indent="-407988">
              <a:buNone/>
              <a:tabLst/>
            </a:pPr>
            <a:r>
              <a:rPr lang="de-DE" dirty="0" smtClean="0"/>
              <a:t>	60 </a:t>
            </a:r>
            <a:r>
              <a:rPr lang="de-DE" dirty="0"/>
              <a:t>Minuten</a:t>
            </a:r>
          </a:p>
          <a:p>
            <a:pPr marL="452438" indent="-407988"/>
            <a:r>
              <a:rPr lang="de-DE" dirty="0">
                <a:solidFill>
                  <a:srgbClr val="0070C0"/>
                </a:solidFill>
              </a:rPr>
              <a:t>Anforderungen:</a:t>
            </a:r>
          </a:p>
          <a:p>
            <a:pPr marL="452438" lvl="1" indent="-407988">
              <a:buNone/>
              <a:tabLst/>
            </a:pPr>
            <a:r>
              <a:rPr lang="de-DE" dirty="0" smtClean="0"/>
              <a:t>	Seminarraum </a:t>
            </a:r>
            <a:r>
              <a:rPr lang="de-DE" dirty="0"/>
              <a:t>muss ausreichend Platz für die Visualisierung der Kontinente/Länder gewährleisten. Die Seminarleitung hat sich intensiv mit deutscher Migrationsgeschichte und in Grundzügen mit internationalen Migrationsprozessen beschäftigt.</a:t>
            </a:r>
          </a:p>
          <a:p>
            <a:pPr marL="452438" indent="-407988"/>
            <a:r>
              <a:rPr lang="de-DE" dirty="0">
                <a:solidFill>
                  <a:srgbClr val="0070C0"/>
                </a:solidFill>
              </a:rPr>
              <a:t>Material: </a:t>
            </a:r>
          </a:p>
          <a:p>
            <a:pPr marL="452438" lvl="1" indent="-407988">
              <a:buNone/>
              <a:tabLst/>
            </a:pPr>
            <a:r>
              <a:rPr lang="de-DE" dirty="0" smtClean="0"/>
              <a:t>	Zettel </a:t>
            </a:r>
            <a:r>
              <a:rPr lang="de-DE" dirty="0"/>
              <a:t>in mindestens 3 verschiedenen Farben. Für jeden Teilnehmer Zettel jeder Farbe. </a:t>
            </a:r>
          </a:p>
          <a:p>
            <a:pPr marL="452438" lvl="1" indent="-407988">
              <a:buNone/>
              <a:tabLst/>
            </a:pPr>
            <a:r>
              <a:rPr lang="de-DE" dirty="0" smtClean="0"/>
              <a:t>	Gegenstand </a:t>
            </a:r>
            <a:r>
              <a:rPr lang="de-DE" dirty="0"/>
              <a:t>um die geographische Lage von Bayern zu repräsentieren, z.B. Bayrische Flagge</a:t>
            </a:r>
          </a:p>
          <a:p>
            <a:pPr marL="452438" indent="-407988"/>
            <a:r>
              <a:rPr lang="de-DE" dirty="0">
                <a:solidFill>
                  <a:srgbClr val="0070C0"/>
                </a:solidFill>
              </a:rPr>
              <a:t>Technische Voraussetzungen: </a:t>
            </a:r>
          </a:p>
          <a:p>
            <a:pPr marL="452438" lvl="1" indent="-407988">
              <a:buNone/>
              <a:tabLst/>
            </a:pPr>
            <a:r>
              <a:rPr lang="de-DE" dirty="0" smtClean="0"/>
              <a:t>	Keine</a:t>
            </a:r>
            <a:endParaRPr lang="de-DE" dirty="0"/>
          </a:p>
          <a:p>
            <a:pPr marL="452438" indent="-407988"/>
            <a:r>
              <a:rPr lang="de-DE" dirty="0">
                <a:solidFill>
                  <a:srgbClr val="0070C0"/>
                </a:solidFill>
              </a:rPr>
              <a:t>Raumgestaltung:</a:t>
            </a:r>
          </a:p>
          <a:p>
            <a:pPr marL="452438" lvl="1" indent="-407988">
              <a:buNone/>
              <a:tabLst/>
            </a:pPr>
            <a:r>
              <a:rPr lang="de-DE" dirty="0" smtClean="0"/>
              <a:t>	Die </a:t>
            </a:r>
            <a:r>
              <a:rPr lang="de-DE" dirty="0" err="1"/>
              <a:t>TeilnehmerInnen</a:t>
            </a:r>
            <a:r>
              <a:rPr lang="de-DE" dirty="0"/>
              <a:t> sitzen in einem Halbkreis. In der Mitte des Halbkreises muss ausreichend Platz vorhanden sein. In die Mitte wird der Gegenstand gelegt, der Bayern repräsentieren soll.</a:t>
            </a:r>
          </a:p>
          <a:p>
            <a:endParaRPr lang="de-DE" dirty="0"/>
          </a:p>
        </p:txBody>
      </p:sp>
      <p:sp>
        <p:nvSpPr>
          <p:cNvPr id="4" name="Titel 1"/>
          <p:cNvSpPr txBox="1">
            <a:spLocks/>
          </p:cNvSpPr>
          <p:nvPr/>
        </p:nvSpPr>
        <p:spPr>
          <a:xfrm>
            <a:off x="728979" y="941191"/>
            <a:ext cx="8545295" cy="687609"/>
          </a:xfrm>
          <a:prstGeom prst="rect">
            <a:avLst/>
          </a:prstGeom>
        </p:spPr>
        <p:txBody>
          <a:bodyPr vert="horz" lIns="91440" tIns="45720" rIns="91440" bIns="45720" rtlCol="0" anchor="ctr">
            <a:noAutofit/>
          </a:bodyPr>
          <a:lstStyle>
            <a:lvl1pPr algn="l" defTabSz="743041" rtl="0" eaLnBrk="1" latinLnBrk="0" hangingPunct="1">
              <a:lnSpc>
                <a:spcPct val="90000"/>
              </a:lnSpc>
              <a:spcBef>
                <a:spcPct val="0"/>
              </a:spcBef>
              <a:buNone/>
              <a:defRPr lang="de-DE" sz="4000" b="1" i="0" kern="1200" baseline="0">
                <a:solidFill>
                  <a:schemeClr val="tx1"/>
                </a:solidFill>
                <a:latin typeface="Arial" panose="020B0604020202020204" pitchFamily="34" charset="0"/>
                <a:ea typeface="+mj-ea"/>
                <a:cs typeface="Arial" panose="020B0604020202020204" pitchFamily="34" charset="0"/>
              </a:defRPr>
            </a:lvl1pPr>
          </a:lstStyle>
          <a:p>
            <a:pPr fontAlgn="auto">
              <a:spcAft>
                <a:spcPts val="0"/>
              </a:spcAft>
              <a:buClrTx/>
              <a:buSzTx/>
              <a:buFontTx/>
            </a:pPr>
            <a:r>
              <a:rPr lang="de-DE" sz="3200" b="0" dirty="0" smtClean="0">
                <a:latin typeface="+mn-lt"/>
              </a:rPr>
              <a:t>Methode – „Weißwurst Island“</a:t>
            </a:r>
          </a:p>
        </p:txBody>
      </p:sp>
    </p:spTree>
    <p:extLst>
      <p:ext uri="{BB962C8B-B14F-4D97-AF65-F5344CB8AC3E}">
        <p14:creationId xmlns:p14="http://schemas.microsoft.com/office/powerpoint/2010/main" val="9647856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281386" y="116632"/>
            <a:ext cx="6666084" cy="6589391"/>
          </a:xfrm>
        </p:spPr>
      </p:pic>
      <p:sp>
        <p:nvSpPr>
          <p:cNvPr id="5" name="Textfeld 4"/>
          <p:cNvSpPr txBox="1"/>
          <p:nvPr/>
        </p:nvSpPr>
        <p:spPr>
          <a:xfrm>
            <a:off x="6666084" y="5413210"/>
            <a:ext cx="3123044" cy="692497"/>
          </a:xfrm>
          <a:prstGeom prst="rect">
            <a:avLst/>
          </a:prstGeom>
          <a:noFill/>
        </p:spPr>
        <p:txBody>
          <a:bodyPr wrap="square" rtlCol="0">
            <a:spAutoFit/>
          </a:bodyPr>
          <a:lstStyle/>
          <a:p>
            <a:r>
              <a:rPr lang="de-DE" sz="975" dirty="0"/>
              <a:t> 1 Diese Methode ist eine, in der Grundstruktur ähnliche Methode, wie die der angegebenen Quellen. Sie wurde für dieses Handbuch modifiziert und überarbeitet.</a:t>
            </a:r>
          </a:p>
        </p:txBody>
      </p:sp>
    </p:spTree>
    <p:extLst>
      <p:ext uri="{BB962C8B-B14F-4D97-AF65-F5344CB8AC3E}">
        <p14:creationId xmlns:p14="http://schemas.microsoft.com/office/powerpoint/2010/main" val="1650061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1147" y="1013198"/>
            <a:ext cx="8545295" cy="687610"/>
          </a:xfrm>
        </p:spPr>
        <p:txBody>
          <a:bodyPr>
            <a:noAutofit/>
          </a:bodyPr>
          <a:lstStyle/>
          <a:p>
            <a:r>
              <a:rPr lang="de-DE" sz="3200" dirty="0" smtClean="0">
                <a:solidFill>
                  <a:schemeClr val="tx1"/>
                </a:solidFill>
                <a:latin typeface="+mn-lt"/>
              </a:rPr>
              <a:t>Hintergrundinformationen Weißwurst Island:</a:t>
            </a:r>
            <a:endParaRPr lang="de-DE" sz="3200" dirty="0">
              <a:solidFill>
                <a:schemeClr val="tx1"/>
              </a:solidFill>
              <a:latin typeface="+mn-lt"/>
            </a:endParaRPr>
          </a:p>
        </p:txBody>
      </p:sp>
      <p:sp>
        <p:nvSpPr>
          <p:cNvPr id="3" name="Inhaltsplatzhalter 2"/>
          <p:cNvSpPr>
            <a:spLocks noGrp="1"/>
          </p:cNvSpPr>
          <p:nvPr>
            <p:ph idx="1"/>
          </p:nvPr>
        </p:nvSpPr>
        <p:spPr/>
        <p:txBody>
          <a:bodyPr>
            <a:noAutofit/>
          </a:bodyPr>
          <a:lstStyle/>
          <a:p>
            <a:pPr marL="0" indent="0">
              <a:buNone/>
            </a:pPr>
            <a:r>
              <a:rPr lang="de-DE" sz="2200" dirty="0" smtClean="0">
                <a:latin typeface="+mn-lt"/>
              </a:rPr>
              <a:t>In </a:t>
            </a:r>
            <a:r>
              <a:rPr lang="de-DE" sz="2200" dirty="0">
                <a:latin typeface="+mn-lt"/>
              </a:rPr>
              <a:t>diesem Modul geht es um die Reflexion der eigenen Migrationsgeschichte und den Transfer zu globalen Gründen für Migration. </a:t>
            </a:r>
          </a:p>
          <a:p>
            <a:pPr marL="0" indent="0">
              <a:buNone/>
            </a:pPr>
            <a:r>
              <a:rPr lang="de-DE" sz="2200" dirty="0">
                <a:latin typeface="+mn-lt"/>
              </a:rPr>
              <a:t>Zuerst sollte eine Visualisierung der Migrationsgeschichte der Teilnehmer erfolgen. Dabei können auch Migrationsprozesse der Eltern und der Großeltern miteinbezogen werden, denn dabei lassen sich verschiedene Formen der Migration besonders gut herauskristallisieren. Grundlegend wird zwischen Binnenmigration und der Migration zwischen Nationalstaaten unterschieden. Durch die Darstellung der familiären und persönlichen Migrationserfahrung soll eine Sensibilisierung für die Normalität von Wohnortswechseln erfolgen. Im Gespräch mit den Teilnehmern kann es auch um Ängste und Hoffnungen gehen, die mit Verlassen der Heimat und dem Neubeginn in einem neuen Land oder einer neuen Stadt einhergehen. </a:t>
            </a:r>
          </a:p>
        </p:txBody>
      </p:sp>
    </p:spTree>
    <p:extLst>
      <p:ext uri="{BB962C8B-B14F-4D97-AF65-F5344CB8AC3E}">
        <p14:creationId xmlns:p14="http://schemas.microsoft.com/office/powerpoint/2010/main" val="2121531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0" indent="0">
              <a:buNone/>
            </a:pPr>
            <a:r>
              <a:rPr lang="de-DE" sz="2000" dirty="0">
                <a:latin typeface="+mn-lt"/>
              </a:rPr>
              <a:t>Außerdem lassen sich Formen und Gründe für Migration differenzierter betrachten. Selbst Teilnehmer der Integrationslotsenausbildung, die selbst keine persönliche internationale Migrationserfahrung besitzen, haben oftmals zumindest persönliche oder familiäre Binnenmigrationserfahrung. Es lassen sich Gründe für den Wohnortswechsel in eine andere Stadt, beziehungsweise ein anderes Bundesland, analysieren. </a:t>
            </a:r>
          </a:p>
          <a:p>
            <a:pPr marL="0" indent="0">
              <a:buNone/>
            </a:pPr>
            <a:endParaRPr lang="de-DE" sz="1625" dirty="0"/>
          </a:p>
        </p:txBody>
      </p:sp>
      <p:sp>
        <p:nvSpPr>
          <p:cNvPr id="5" name="Titel 1"/>
          <p:cNvSpPr txBox="1">
            <a:spLocks/>
          </p:cNvSpPr>
          <p:nvPr/>
        </p:nvSpPr>
        <p:spPr>
          <a:xfrm>
            <a:off x="681147" y="1013198"/>
            <a:ext cx="8545295" cy="687610"/>
          </a:xfrm>
          <a:prstGeom prst="rect">
            <a:avLst/>
          </a:prstGeom>
        </p:spPr>
        <p:txBody>
          <a:bodyPr vert="horz" lIns="91440" tIns="45720" rIns="91440" bIns="45720" rtlCol="0" anchor="ctr">
            <a:noAutofit/>
          </a:bodyPr>
          <a:lstStyle>
            <a:lvl1pPr algn="l" defTabSz="743041" rtl="0" eaLnBrk="1" latinLnBrk="0" hangingPunct="1">
              <a:lnSpc>
                <a:spcPct val="90000"/>
              </a:lnSpc>
              <a:spcBef>
                <a:spcPct val="0"/>
              </a:spcBef>
              <a:buNone/>
              <a:defRPr lang="de-DE" sz="4000" b="0" i="0" kern="1200" baseline="0">
                <a:solidFill>
                  <a:srgbClr val="0070C0"/>
                </a:solidFill>
                <a:latin typeface="Arial" panose="020B0604020202020204" pitchFamily="34" charset="0"/>
                <a:ea typeface="+mj-ea"/>
                <a:cs typeface="Arial" panose="020B0604020202020204" pitchFamily="34" charset="0"/>
              </a:defRPr>
            </a:lvl1pPr>
          </a:lstStyle>
          <a:p>
            <a:pPr fontAlgn="auto">
              <a:spcAft>
                <a:spcPts val="0"/>
              </a:spcAft>
              <a:buClrTx/>
              <a:buSzTx/>
              <a:buFontTx/>
            </a:pPr>
            <a:r>
              <a:rPr lang="de-DE" sz="3200" dirty="0" err="1" smtClean="0">
                <a:solidFill>
                  <a:schemeClr val="tx1"/>
                </a:solidFill>
                <a:latin typeface="+mn-lt"/>
              </a:rPr>
              <a:t>Hintegrundinformationen</a:t>
            </a:r>
            <a:r>
              <a:rPr lang="de-DE" sz="3200" dirty="0" smtClean="0">
                <a:solidFill>
                  <a:schemeClr val="tx1"/>
                </a:solidFill>
                <a:latin typeface="+mn-lt"/>
              </a:rPr>
              <a:t> zu Weißwurst-Island</a:t>
            </a:r>
            <a:endParaRPr lang="de-DE" sz="3200" dirty="0">
              <a:solidFill>
                <a:schemeClr val="tx1"/>
              </a:solidFill>
              <a:latin typeface="+mn-lt"/>
            </a:endParaRPr>
          </a:p>
        </p:txBody>
      </p:sp>
      <p:graphicFrame>
        <p:nvGraphicFramePr>
          <p:cNvPr id="7" name="Diagramm 6"/>
          <p:cNvGraphicFramePr/>
          <p:nvPr>
            <p:extLst>
              <p:ext uri="{D42A27DB-BD31-4B8C-83A1-F6EECF244321}">
                <p14:modId xmlns:p14="http://schemas.microsoft.com/office/powerpoint/2010/main" val="2122585297"/>
              </p:ext>
            </p:extLst>
          </p:nvPr>
        </p:nvGraphicFramePr>
        <p:xfrm>
          <a:off x="675277" y="3717032"/>
          <a:ext cx="3377928" cy="1860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m 7"/>
          <p:cNvGraphicFramePr/>
          <p:nvPr>
            <p:extLst>
              <p:ext uri="{D42A27DB-BD31-4B8C-83A1-F6EECF244321}">
                <p14:modId xmlns:p14="http://schemas.microsoft.com/office/powerpoint/2010/main" val="2080467463"/>
              </p:ext>
            </p:extLst>
          </p:nvPr>
        </p:nvGraphicFramePr>
        <p:xfrm>
          <a:off x="4305722" y="3717032"/>
          <a:ext cx="4392489" cy="187220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17131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solidFill>
                  <a:schemeClr val="tx1"/>
                </a:solidFill>
                <a:latin typeface="+mn-lt"/>
              </a:rPr>
              <a:t>Faktoren der Einwanderung</a:t>
            </a:r>
            <a:endParaRPr lang="de-DE" sz="3200" dirty="0">
              <a:solidFill>
                <a:schemeClr val="tx1"/>
              </a:solidFill>
              <a:latin typeface="+mn-lt"/>
            </a:endParaRPr>
          </a:p>
        </p:txBody>
      </p:sp>
      <p:sp>
        <p:nvSpPr>
          <p:cNvPr id="3" name="Inhaltsplatzhalter 2"/>
          <p:cNvSpPr>
            <a:spLocks noGrp="1"/>
          </p:cNvSpPr>
          <p:nvPr>
            <p:ph idx="1"/>
          </p:nvPr>
        </p:nvSpPr>
        <p:spPr/>
        <p:txBody>
          <a:bodyPr>
            <a:normAutofit fontScale="92500" lnSpcReduction="10000"/>
          </a:bodyPr>
          <a:lstStyle/>
          <a:p>
            <a:r>
              <a:rPr lang="de-DE" sz="3000" dirty="0">
                <a:latin typeface="+mn-lt"/>
              </a:rPr>
              <a:t>Push Faktoren veranlassen Migranten ihr Land zu verlassen. Retardierende Faktoren sind Faktoren, die </a:t>
            </a:r>
            <a:r>
              <a:rPr lang="de-DE" sz="3000" dirty="0" smtClean="0">
                <a:latin typeface="+mn-lt"/>
              </a:rPr>
              <a:t>bei </a:t>
            </a:r>
            <a:r>
              <a:rPr lang="de-DE" sz="3000" dirty="0">
                <a:latin typeface="+mn-lt"/>
              </a:rPr>
              <a:t>den </a:t>
            </a:r>
            <a:r>
              <a:rPr lang="de-DE" sz="3000" dirty="0" smtClean="0">
                <a:latin typeface="+mn-lt"/>
              </a:rPr>
              <a:t>Immigranten </a:t>
            </a:r>
            <a:r>
              <a:rPr lang="de-DE" sz="3000" dirty="0">
                <a:latin typeface="+mn-lt"/>
              </a:rPr>
              <a:t>das Gefühl auslösen, wieder in das Heimatland zurück kehren zu wollen. Diese Rückkehrorientierung erschwert eine Integration in das Einwanderungsland</a:t>
            </a:r>
            <a:r>
              <a:rPr lang="de-DE" sz="3000" dirty="0" smtClean="0">
                <a:latin typeface="+mn-lt"/>
              </a:rPr>
              <a:t>.</a:t>
            </a:r>
          </a:p>
          <a:p>
            <a:r>
              <a:rPr lang="de-DE" sz="3000" dirty="0">
                <a:latin typeface="+mn-lt"/>
              </a:rPr>
              <a:t>Pull Faktoren veranlassen Menschen in bestimmte Länder zu migrieren. Nachdem die in das Zielland eingewandert sind, können Enttäuschungsfaktoren dazu führen, dass der </a:t>
            </a:r>
            <a:r>
              <a:rPr lang="de-DE" sz="3000" dirty="0" smtClean="0">
                <a:latin typeface="+mn-lt"/>
              </a:rPr>
              <a:t>Integrationsprozess </a:t>
            </a:r>
            <a:r>
              <a:rPr lang="de-DE" sz="3000" dirty="0">
                <a:latin typeface="+mn-lt"/>
              </a:rPr>
              <a:t>in das Einwanderungsland behindert wird. </a:t>
            </a:r>
          </a:p>
        </p:txBody>
      </p:sp>
    </p:spTree>
    <p:extLst>
      <p:ext uri="{BB962C8B-B14F-4D97-AF65-F5344CB8AC3E}">
        <p14:creationId xmlns:p14="http://schemas.microsoft.com/office/powerpoint/2010/main" val="686714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1147" y="836712"/>
            <a:ext cx="8545295" cy="687610"/>
          </a:xfrm>
        </p:spPr>
        <p:txBody>
          <a:bodyPr>
            <a:normAutofit/>
          </a:bodyPr>
          <a:lstStyle/>
          <a:p>
            <a:r>
              <a:rPr lang="de-DE" sz="3200" dirty="0">
                <a:solidFill>
                  <a:schemeClr val="tx1"/>
                </a:solidFill>
                <a:latin typeface="+mn-lt"/>
              </a:rPr>
              <a:t>Informationen, Literaturhinweise und Quellen:</a:t>
            </a:r>
          </a:p>
        </p:txBody>
      </p:sp>
      <p:sp>
        <p:nvSpPr>
          <p:cNvPr id="3" name="Inhaltsplatzhalter 2"/>
          <p:cNvSpPr>
            <a:spLocks noGrp="1"/>
          </p:cNvSpPr>
          <p:nvPr>
            <p:ph idx="1"/>
          </p:nvPr>
        </p:nvSpPr>
        <p:spPr/>
        <p:txBody>
          <a:bodyPr>
            <a:noAutofit/>
          </a:bodyPr>
          <a:lstStyle/>
          <a:p>
            <a:pPr marL="0" indent="0">
              <a:buNone/>
            </a:pPr>
            <a:r>
              <a:rPr lang="de-DE" sz="2400" dirty="0">
                <a:latin typeface="+mn-lt"/>
              </a:rPr>
              <a:t>Es soll deutlich werden, dass Migration niemals willkürlich geschieht. Ob es ein berufliches Angebot in einer anderen Stadt oder eine fehlende Existenzgrundlage sein mag, Migration geschieht nicht zufällig. Oftmals ist es ein Zusammenspiel zwischen Push und Pull Faktoren.</a:t>
            </a:r>
          </a:p>
          <a:p>
            <a:pPr marL="0" indent="0">
              <a:buNone/>
            </a:pPr>
            <a:r>
              <a:rPr lang="de-DE" sz="2400" dirty="0">
                <a:latin typeface="+mn-lt"/>
              </a:rPr>
              <a:t>In Hinblick auf internationale Migration, muss eine Sonderform der Migration, nämlich die Flucht, besonders in den Fokus genommen werden. Diese beinhaltet die unfreiwillige Emigration aus dem Herkunftsland und die Suche nach einem neuen Land, in dem „alles besser ist“. Durch die Auseinandersetzung der eigenen Erfahrungen mit Migration und den damit verbundenen Empfindungen, sollen die Teilnehmer ein Verständnis für die Beweggründe und Erwartungen der Menschen entwickeln, mit denen sie als Integrationslotsen arbeiten.</a:t>
            </a:r>
          </a:p>
          <a:p>
            <a:endParaRPr lang="de-DE" dirty="0"/>
          </a:p>
        </p:txBody>
      </p:sp>
    </p:spTree>
    <p:extLst>
      <p:ext uri="{BB962C8B-B14F-4D97-AF65-F5344CB8AC3E}">
        <p14:creationId xmlns:p14="http://schemas.microsoft.com/office/powerpoint/2010/main" val="379018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1147" y="1772817"/>
            <a:ext cx="8545295" cy="3528392"/>
          </a:xfrm>
        </p:spPr>
        <p:txBody>
          <a:bodyPr>
            <a:noAutofit/>
          </a:bodyPr>
          <a:lstStyle/>
          <a:p>
            <a:pPr marL="361950" indent="-317500"/>
            <a:r>
              <a:rPr lang="de-DE" sz="3200" dirty="0" smtClean="0">
                <a:latin typeface="+mn-lt"/>
              </a:rPr>
              <a:t>Begrüßung und kurze Vorstellungsrunde</a:t>
            </a:r>
          </a:p>
          <a:p>
            <a:pPr marL="361950" indent="-317500"/>
            <a:r>
              <a:rPr lang="de-DE" sz="3200" dirty="0" smtClean="0">
                <a:latin typeface="+mn-lt"/>
              </a:rPr>
              <a:t>Grundsätzliche Überlegungen zur Tätigkeit der </a:t>
            </a:r>
            <a:r>
              <a:rPr lang="de-DE" sz="3200" dirty="0" smtClean="0">
                <a:latin typeface="+mn-lt"/>
              </a:rPr>
              <a:t>Integrationsbegleiter/</a:t>
            </a:r>
            <a:r>
              <a:rPr lang="de-DE" sz="3200" dirty="0" err="1" smtClean="0">
                <a:latin typeface="+mn-lt"/>
              </a:rPr>
              <a:t>inn</a:t>
            </a:r>
            <a:r>
              <a:rPr lang="de-DE" sz="3200" dirty="0" smtClean="0">
                <a:latin typeface="+mn-lt"/>
              </a:rPr>
              <a:t>/en</a:t>
            </a:r>
            <a:endParaRPr lang="de-DE" sz="3200" dirty="0" smtClean="0">
              <a:latin typeface="+mn-lt"/>
            </a:endParaRPr>
          </a:p>
          <a:p>
            <a:pPr marL="361950" indent="-317500"/>
            <a:r>
              <a:rPr lang="de-DE" sz="3200" dirty="0" smtClean="0">
                <a:latin typeface="+mn-lt"/>
              </a:rPr>
              <a:t>Struktur der Basisqualifizierung </a:t>
            </a:r>
          </a:p>
          <a:p>
            <a:pPr marL="361950" indent="-317500"/>
            <a:r>
              <a:rPr lang="de-DE" sz="3200" dirty="0" smtClean="0">
                <a:latin typeface="+mn-lt"/>
              </a:rPr>
              <a:t>Exemplarische Vorstellung eines Modulaufbaus</a:t>
            </a:r>
          </a:p>
          <a:p>
            <a:pPr marL="361950" indent="-317500"/>
            <a:r>
              <a:rPr lang="de-DE" sz="3200" dirty="0" smtClean="0">
                <a:latin typeface="+mn-lt"/>
              </a:rPr>
              <a:t>Ideen zur professionellen Begleitung</a:t>
            </a:r>
          </a:p>
          <a:p>
            <a:pPr marL="361950" indent="-317500"/>
            <a:endParaRPr lang="de-DE" sz="3200" dirty="0" smtClean="0">
              <a:latin typeface="+mn-lt"/>
            </a:endParaRPr>
          </a:p>
          <a:p>
            <a:pPr marL="361950" indent="-317500"/>
            <a:r>
              <a:rPr lang="de-DE" sz="3200" dirty="0" smtClean="0">
                <a:latin typeface="+mn-lt"/>
              </a:rPr>
              <a:t>Diskussion</a:t>
            </a:r>
          </a:p>
        </p:txBody>
      </p:sp>
      <p:sp>
        <p:nvSpPr>
          <p:cNvPr id="7" name="Titel 1"/>
          <p:cNvSpPr txBox="1">
            <a:spLocks/>
          </p:cNvSpPr>
          <p:nvPr/>
        </p:nvSpPr>
        <p:spPr>
          <a:xfrm>
            <a:off x="728979" y="941191"/>
            <a:ext cx="8545295" cy="687609"/>
          </a:xfrm>
          <a:prstGeom prst="rect">
            <a:avLst/>
          </a:prstGeom>
        </p:spPr>
        <p:txBody>
          <a:bodyPr vert="horz" lIns="91440" tIns="45720" rIns="91440" bIns="45720" rtlCol="0" anchor="ctr">
            <a:normAutofit/>
          </a:bodyPr>
          <a:lstStyle>
            <a:lvl1pPr algn="l" defTabSz="743041" rtl="0" eaLnBrk="1" latinLnBrk="0" hangingPunct="1">
              <a:lnSpc>
                <a:spcPct val="90000"/>
              </a:lnSpc>
              <a:spcBef>
                <a:spcPct val="0"/>
              </a:spcBef>
              <a:buNone/>
              <a:defRPr lang="de-DE" sz="4000" b="1" i="0" kern="1200" baseline="0">
                <a:solidFill>
                  <a:schemeClr val="tx1"/>
                </a:solidFill>
                <a:latin typeface="Arial" panose="020B0604020202020204" pitchFamily="34" charset="0"/>
                <a:ea typeface="+mj-ea"/>
                <a:cs typeface="Arial" panose="020B0604020202020204" pitchFamily="34" charset="0"/>
              </a:defRPr>
            </a:lvl1pPr>
          </a:lstStyle>
          <a:p>
            <a:pPr fontAlgn="auto">
              <a:spcAft>
                <a:spcPts val="0"/>
              </a:spcAft>
              <a:buClrTx/>
              <a:buSzTx/>
              <a:buFontTx/>
            </a:pPr>
            <a:r>
              <a:rPr lang="de-DE" b="0" dirty="0" smtClean="0">
                <a:latin typeface="+mn-lt"/>
              </a:rPr>
              <a:t>Ablauf</a:t>
            </a:r>
            <a:endParaRPr lang="de-DE" b="0" dirty="0">
              <a:latin typeface="+mn-lt"/>
            </a:endParaRPr>
          </a:p>
        </p:txBody>
      </p:sp>
    </p:spTree>
    <p:extLst>
      <p:ext uri="{BB962C8B-B14F-4D97-AF65-F5344CB8AC3E}">
        <p14:creationId xmlns:p14="http://schemas.microsoft.com/office/powerpoint/2010/main" val="41662727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Autofit/>
          </a:bodyPr>
          <a:lstStyle/>
          <a:p>
            <a:pPr marL="0" indent="0">
              <a:buNone/>
            </a:pPr>
            <a:endParaRPr lang="de-DE" sz="2000" dirty="0" smtClean="0">
              <a:latin typeface="+mn-lt"/>
            </a:endParaRPr>
          </a:p>
          <a:p>
            <a:pPr marL="0" indent="0">
              <a:buNone/>
            </a:pPr>
            <a:r>
              <a:rPr lang="de-DE" sz="2000" dirty="0" smtClean="0">
                <a:latin typeface="+mn-lt"/>
              </a:rPr>
              <a:t>ACKERMANN</a:t>
            </a:r>
            <a:r>
              <a:rPr lang="de-DE" sz="2000" dirty="0">
                <a:latin typeface="+mn-lt"/>
              </a:rPr>
              <a:t>, Zeno/AUNER, Carolin/SZCZEBAK, </a:t>
            </a:r>
            <a:r>
              <a:rPr lang="de-DE" sz="2000" dirty="0" err="1">
                <a:latin typeface="+mn-lt"/>
              </a:rPr>
              <a:t>Elżbieta</a:t>
            </a:r>
            <a:r>
              <a:rPr lang="de-DE" sz="2000" dirty="0">
                <a:latin typeface="+mn-lt"/>
              </a:rPr>
              <a:t> 2006: Einwanderungsgesellschaft als Fakt und Chance. Perspektiven und Bausteine für die politische Bildung. Nürnberg: Wochenschau Verlag.</a:t>
            </a:r>
          </a:p>
          <a:p>
            <a:pPr marL="0" indent="0">
              <a:buNone/>
            </a:pPr>
            <a:r>
              <a:rPr lang="de-DE" sz="2000" dirty="0">
                <a:latin typeface="+mn-lt"/>
              </a:rPr>
              <a:t>BUNDESZENTRALE FÜR POLITISCHE BILDUNG [BPB] 2012: Begriffliche Vorklärungen. http://www.bpb.de/politik/grundfragen/deutsche-verhaeltnisse-eine-sozialkunde/138008/begriffliche-vorklaerungen, zuletzt aufgerufen am 16.02.2016</a:t>
            </a:r>
          </a:p>
          <a:p>
            <a:pPr marL="0" indent="0">
              <a:buNone/>
            </a:pPr>
            <a:r>
              <a:rPr lang="de-DE" sz="2000" dirty="0">
                <a:latin typeface="+mn-lt"/>
              </a:rPr>
              <a:t>DGB BILDUNGSWERK THÜRINGEN 2008: Baustein zur nicht-rassistischen Bildungsarbeit. Gruppengeografie. http://www.baustein.dgb-bwt.de/PDF/B2-Gruppengeographie.pdf, aufgerufen am 16.02.2016.</a:t>
            </a:r>
          </a:p>
          <a:p>
            <a:endParaRPr lang="de-DE" dirty="0"/>
          </a:p>
        </p:txBody>
      </p:sp>
      <p:sp>
        <p:nvSpPr>
          <p:cNvPr id="5" name="Titel 1"/>
          <p:cNvSpPr txBox="1">
            <a:spLocks/>
          </p:cNvSpPr>
          <p:nvPr/>
        </p:nvSpPr>
        <p:spPr>
          <a:xfrm>
            <a:off x="681147" y="836712"/>
            <a:ext cx="8545295" cy="687610"/>
          </a:xfrm>
          <a:prstGeom prst="rect">
            <a:avLst/>
          </a:prstGeom>
        </p:spPr>
        <p:txBody>
          <a:bodyPr vert="horz" lIns="91440" tIns="45720" rIns="91440" bIns="45720" rtlCol="0" anchor="ctr">
            <a:normAutofit/>
          </a:bodyPr>
          <a:lstStyle>
            <a:lvl1pPr algn="l" defTabSz="743041" rtl="0" eaLnBrk="1" latinLnBrk="0" hangingPunct="1">
              <a:lnSpc>
                <a:spcPct val="90000"/>
              </a:lnSpc>
              <a:spcBef>
                <a:spcPct val="0"/>
              </a:spcBef>
              <a:buNone/>
              <a:defRPr lang="de-DE" sz="4000" b="0" i="0" kern="1200" baseline="0">
                <a:solidFill>
                  <a:srgbClr val="0070C0"/>
                </a:solidFill>
                <a:latin typeface="Arial" panose="020B0604020202020204" pitchFamily="34" charset="0"/>
                <a:ea typeface="+mj-ea"/>
                <a:cs typeface="Arial" panose="020B0604020202020204" pitchFamily="34" charset="0"/>
              </a:defRPr>
            </a:lvl1pPr>
          </a:lstStyle>
          <a:p>
            <a:pPr fontAlgn="auto">
              <a:spcAft>
                <a:spcPts val="0"/>
              </a:spcAft>
              <a:buClrTx/>
              <a:buSzTx/>
              <a:buFontTx/>
            </a:pPr>
            <a:r>
              <a:rPr lang="de-DE" sz="3200" dirty="0" smtClean="0">
                <a:solidFill>
                  <a:schemeClr val="tx1"/>
                </a:solidFill>
                <a:latin typeface="+mn-lt"/>
              </a:rPr>
              <a:t>Quellen:</a:t>
            </a:r>
            <a:endParaRPr lang="de-DE" sz="3200" dirty="0">
              <a:solidFill>
                <a:schemeClr val="tx1"/>
              </a:solidFill>
              <a:latin typeface="+mn-lt"/>
            </a:endParaRPr>
          </a:p>
        </p:txBody>
      </p:sp>
    </p:spTree>
    <p:extLst>
      <p:ext uri="{BB962C8B-B14F-4D97-AF65-F5344CB8AC3E}">
        <p14:creationId xmlns:p14="http://schemas.microsoft.com/office/powerpoint/2010/main" val="7297350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3250" b="1" dirty="0" smtClean="0"/>
              <a:t>Ideen zur professionellen Begleitung </a:t>
            </a:r>
            <a:r>
              <a:rPr lang="de-DE" sz="3250" dirty="0" smtClean="0"/>
              <a:t> </a:t>
            </a:r>
            <a:br>
              <a:rPr lang="de-DE" sz="3250" dirty="0" smtClean="0"/>
            </a:br>
            <a:r>
              <a:rPr lang="de-DE" sz="3250" dirty="0" smtClean="0"/>
              <a:t>Wie geht es weiter?</a:t>
            </a:r>
            <a:endParaRPr lang="de-DE" sz="3250" dirty="0"/>
          </a:p>
        </p:txBody>
      </p:sp>
    </p:spTree>
    <p:extLst>
      <p:ext uri="{BB962C8B-B14F-4D97-AF65-F5344CB8AC3E}">
        <p14:creationId xmlns:p14="http://schemas.microsoft.com/office/powerpoint/2010/main" val="33741346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solidFill>
                  <a:schemeClr val="tx1"/>
                </a:solidFill>
                <a:latin typeface="+mn-lt"/>
              </a:rPr>
              <a:t>Ideen zur professionellen Begleitung </a:t>
            </a:r>
            <a:endParaRPr lang="de-DE" dirty="0">
              <a:solidFill>
                <a:schemeClr val="tx1"/>
              </a:solidFill>
              <a:latin typeface="+mn-lt"/>
            </a:endParaRPr>
          </a:p>
        </p:txBody>
      </p:sp>
      <p:sp>
        <p:nvSpPr>
          <p:cNvPr id="3" name="Inhaltsplatzhalter 2"/>
          <p:cNvSpPr>
            <a:spLocks noGrp="1"/>
          </p:cNvSpPr>
          <p:nvPr>
            <p:ph idx="1"/>
          </p:nvPr>
        </p:nvSpPr>
        <p:spPr/>
        <p:txBody>
          <a:bodyPr>
            <a:normAutofit/>
          </a:bodyPr>
          <a:lstStyle/>
          <a:p>
            <a:r>
              <a:rPr lang="de-DE" sz="3200" dirty="0" smtClean="0">
                <a:latin typeface="+mn-lt"/>
              </a:rPr>
              <a:t>Hauptamtliche Integrationslotsen unterstützen die ehrenamtlichen Integrationsbeleiter und arbeiten eng zusammen</a:t>
            </a:r>
          </a:p>
          <a:p>
            <a:pPr lvl="1">
              <a:buFont typeface="Symbol" panose="05050102010706020507" pitchFamily="18" charset="2"/>
              <a:buChar char="-"/>
            </a:pPr>
            <a:r>
              <a:rPr lang="de-DE" sz="2800" dirty="0">
                <a:latin typeface="+mn-lt"/>
              </a:rPr>
              <a:t> </a:t>
            </a:r>
            <a:r>
              <a:rPr lang="de-DE" sz="2800" dirty="0" smtClean="0">
                <a:latin typeface="+mn-lt"/>
              </a:rPr>
              <a:t>Freiwilligenmanagement</a:t>
            </a:r>
          </a:p>
          <a:p>
            <a:pPr lvl="1">
              <a:buFont typeface="Symbol" panose="05050102010706020507" pitchFamily="18" charset="2"/>
              <a:buChar char="-"/>
            </a:pPr>
            <a:r>
              <a:rPr lang="de-DE" sz="2800" dirty="0">
                <a:latin typeface="+mn-lt"/>
              </a:rPr>
              <a:t> </a:t>
            </a:r>
            <a:r>
              <a:rPr lang="de-DE" sz="2800" dirty="0" smtClean="0">
                <a:latin typeface="+mn-lt"/>
              </a:rPr>
              <a:t>Ideenbegleitung, bis sie in der Praxis ankommen</a:t>
            </a:r>
          </a:p>
          <a:p>
            <a:pPr lvl="1">
              <a:buFont typeface="Symbol" panose="05050102010706020507" pitchFamily="18" charset="2"/>
              <a:buChar char="-"/>
            </a:pPr>
            <a:r>
              <a:rPr lang="de-DE" sz="2800" dirty="0">
                <a:latin typeface="+mn-lt"/>
              </a:rPr>
              <a:t> </a:t>
            </a:r>
            <a:r>
              <a:rPr lang="de-DE" sz="2800" dirty="0" smtClean="0">
                <a:latin typeface="+mn-lt"/>
              </a:rPr>
              <a:t>Organisation der Fortbildungen als „Training on </a:t>
            </a:r>
            <a:r>
              <a:rPr lang="de-DE" sz="2800" dirty="0" err="1" smtClean="0">
                <a:latin typeface="+mn-lt"/>
              </a:rPr>
              <a:t>the</a:t>
            </a:r>
            <a:r>
              <a:rPr lang="de-DE" sz="2800" dirty="0" smtClean="0">
                <a:latin typeface="+mn-lt"/>
              </a:rPr>
              <a:t> </a:t>
            </a:r>
            <a:r>
              <a:rPr lang="de-DE" sz="2800" dirty="0" err="1" smtClean="0">
                <a:latin typeface="+mn-lt"/>
              </a:rPr>
              <a:t>job</a:t>
            </a:r>
            <a:r>
              <a:rPr lang="de-DE" sz="2800" dirty="0" smtClean="0">
                <a:latin typeface="+mn-lt"/>
              </a:rPr>
              <a:t>“</a:t>
            </a:r>
          </a:p>
          <a:p>
            <a:pPr lvl="1">
              <a:buFont typeface="Symbol" panose="05050102010706020507" pitchFamily="18" charset="2"/>
              <a:buChar char="-"/>
            </a:pPr>
            <a:r>
              <a:rPr lang="de-DE" sz="2800" dirty="0">
                <a:latin typeface="+mn-lt"/>
              </a:rPr>
              <a:t> </a:t>
            </a:r>
            <a:r>
              <a:rPr lang="de-DE" sz="2800" dirty="0" smtClean="0">
                <a:latin typeface="+mn-lt"/>
              </a:rPr>
              <a:t>Unterstützung durch Kommune und Netzwerke </a:t>
            </a:r>
            <a:endParaRPr lang="de-DE" sz="2800" dirty="0">
              <a:latin typeface="+mn-lt"/>
            </a:endParaRPr>
          </a:p>
        </p:txBody>
      </p:sp>
    </p:spTree>
    <p:extLst>
      <p:ext uri="{BB962C8B-B14F-4D97-AF65-F5344CB8AC3E}">
        <p14:creationId xmlns:p14="http://schemas.microsoft.com/office/powerpoint/2010/main" val="37781325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1146" y="1772816"/>
            <a:ext cx="8545295" cy="3240360"/>
          </a:xfrm>
        </p:spPr>
        <p:txBody>
          <a:bodyPr>
            <a:noAutofit/>
          </a:bodyPr>
          <a:lstStyle/>
          <a:p>
            <a:pPr>
              <a:spcBef>
                <a:spcPts val="0"/>
              </a:spcBef>
            </a:pPr>
            <a:r>
              <a:rPr lang="de-DE" sz="3200" dirty="0" smtClean="0">
                <a:latin typeface="+mn-lt"/>
              </a:rPr>
              <a:t>Erarbeitung </a:t>
            </a:r>
            <a:r>
              <a:rPr lang="de-DE" sz="3200" dirty="0">
                <a:latin typeface="+mn-lt"/>
              </a:rPr>
              <a:t>von fünf exemplarischen,  tätigkeitsbegleitenden </a:t>
            </a:r>
            <a:r>
              <a:rPr lang="de-DE" sz="3200" dirty="0" smtClean="0">
                <a:latin typeface="+mn-lt"/>
              </a:rPr>
              <a:t>Modulen</a:t>
            </a:r>
          </a:p>
          <a:p>
            <a:pPr lvl="1">
              <a:spcBef>
                <a:spcPts val="0"/>
              </a:spcBef>
              <a:buFont typeface="Symbol" panose="05050102010706020507" pitchFamily="18" charset="2"/>
              <a:buChar char="-"/>
            </a:pPr>
            <a:r>
              <a:rPr lang="de-DE" sz="2800" dirty="0" smtClean="0">
                <a:latin typeface="+mn-lt"/>
              </a:rPr>
              <a:t> Jobpatenschaften</a:t>
            </a:r>
          </a:p>
          <a:p>
            <a:pPr lvl="1">
              <a:spcBef>
                <a:spcPts val="0"/>
              </a:spcBef>
              <a:buFont typeface="Symbol" panose="05050102010706020507" pitchFamily="18" charset="2"/>
              <a:buChar char="-"/>
            </a:pPr>
            <a:r>
              <a:rPr lang="de-DE" sz="2800" dirty="0">
                <a:latin typeface="+mn-lt"/>
              </a:rPr>
              <a:t> </a:t>
            </a:r>
            <a:r>
              <a:rPr lang="de-DE" sz="2800" dirty="0" smtClean="0">
                <a:latin typeface="+mn-lt"/>
              </a:rPr>
              <a:t>Deutsch als Zweitsprache</a:t>
            </a:r>
          </a:p>
          <a:p>
            <a:pPr lvl="1">
              <a:spcBef>
                <a:spcPts val="0"/>
              </a:spcBef>
              <a:buFont typeface="Symbol" panose="05050102010706020507" pitchFamily="18" charset="2"/>
              <a:buChar char="-"/>
            </a:pPr>
            <a:r>
              <a:rPr lang="de-DE" sz="2800" dirty="0">
                <a:latin typeface="+mn-lt"/>
              </a:rPr>
              <a:t> </a:t>
            </a:r>
            <a:r>
              <a:rPr lang="de-DE" sz="2800" dirty="0" smtClean="0">
                <a:latin typeface="+mn-lt"/>
              </a:rPr>
              <a:t>interkulturelle Familienpatenschaften</a:t>
            </a:r>
          </a:p>
          <a:p>
            <a:pPr lvl="1">
              <a:spcBef>
                <a:spcPts val="0"/>
              </a:spcBef>
              <a:buFont typeface="Symbol" panose="05050102010706020507" pitchFamily="18" charset="2"/>
              <a:buChar char="-"/>
            </a:pPr>
            <a:r>
              <a:rPr lang="de-DE" sz="2800" dirty="0">
                <a:latin typeface="+mn-lt"/>
              </a:rPr>
              <a:t> </a:t>
            </a:r>
            <a:r>
              <a:rPr lang="de-DE" sz="2800" dirty="0" smtClean="0">
                <a:latin typeface="+mn-lt"/>
              </a:rPr>
              <a:t>Arbeiten im Team, Netzwerken</a:t>
            </a:r>
          </a:p>
          <a:p>
            <a:pPr lvl="1">
              <a:spcBef>
                <a:spcPts val="0"/>
              </a:spcBef>
              <a:buFont typeface="Symbol" panose="05050102010706020507" pitchFamily="18" charset="2"/>
              <a:buChar char="-"/>
            </a:pPr>
            <a:r>
              <a:rPr lang="de-DE" sz="2800" dirty="0">
                <a:latin typeface="+mn-lt"/>
              </a:rPr>
              <a:t> </a:t>
            </a:r>
            <a:r>
              <a:rPr lang="de-DE" sz="2800" dirty="0" smtClean="0">
                <a:latin typeface="+mn-lt"/>
              </a:rPr>
              <a:t>Umgang mit Vorurteilen und Fremdenfeindlichkeit</a:t>
            </a:r>
            <a:endParaRPr lang="de-DE" sz="3200" dirty="0" smtClean="0">
              <a:latin typeface="+mn-lt"/>
            </a:endParaRPr>
          </a:p>
          <a:p>
            <a:pPr marL="0" indent="0">
              <a:buNone/>
            </a:pPr>
            <a:endParaRPr lang="de-DE" sz="3200" dirty="0">
              <a:latin typeface="+mn-lt"/>
            </a:endParaRPr>
          </a:p>
        </p:txBody>
      </p:sp>
      <p:sp>
        <p:nvSpPr>
          <p:cNvPr id="7" name="Titel 1"/>
          <p:cNvSpPr txBox="1">
            <a:spLocks/>
          </p:cNvSpPr>
          <p:nvPr/>
        </p:nvSpPr>
        <p:spPr>
          <a:xfrm>
            <a:off x="728979" y="941191"/>
            <a:ext cx="8545295" cy="687609"/>
          </a:xfrm>
          <a:prstGeom prst="rect">
            <a:avLst/>
          </a:prstGeom>
        </p:spPr>
        <p:txBody>
          <a:bodyPr vert="horz" lIns="91440" tIns="45720" rIns="91440" bIns="45720" rtlCol="0" anchor="ctr">
            <a:noAutofit/>
          </a:bodyPr>
          <a:lstStyle>
            <a:lvl1pPr algn="l" defTabSz="743041" rtl="0" eaLnBrk="1" latinLnBrk="0" hangingPunct="1">
              <a:lnSpc>
                <a:spcPct val="90000"/>
              </a:lnSpc>
              <a:spcBef>
                <a:spcPct val="0"/>
              </a:spcBef>
              <a:buNone/>
              <a:defRPr lang="de-DE" sz="4000" b="1" i="0" kern="1200" baseline="0">
                <a:solidFill>
                  <a:schemeClr val="tx1"/>
                </a:solidFill>
                <a:latin typeface="Arial" panose="020B0604020202020204" pitchFamily="34" charset="0"/>
                <a:ea typeface="+mj-ea"/>
                <a:cs typeface="Arial" panose="020B0604020202020204" pitchFamily="34" charset="0"/>
              </a:defRPr>
            </a:lvl1pPr>
          </a:lstStyle>
          <a:p>
            <a:pPr fontAlgn="auto">
              <a:spcAft>
                <a:spcPts val="0"/>
              </a:spcAft>
              <a:buClrTx/>
              <a:buSzTx/>
              <a:buFontTx/>
            </a:pPr>
            <a:r>
              <a:rPr lang="de-DE" b="0" dirty="0" smtClean="0">
                <a:latin typeface="+mn-lt"/>
              </a:rPr>
              <a:t>Beispiele für weiterführende Module</a:t>
            </a:r>
          </a:p>
        </p:txBody>
      </p:sp>
    </p:spTree>
    <p:extLst>
      <p:ext uri="{BB962C8B-B14F-4D97-AF65-F5344CB8AC3E}">
        <p14:creationId xmlns:p14="http://schemas.microsoft.com/office/powerpoint/2010/main" val="1334599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1146" y="1772816"/>
            <a:ext cx="8545295" cy="3240360"/>
          </a:xfrm>
        </p:spPr>
        <p:txBody>
          <a:bodyPr>
            <a:noAutofit/>
          </a:bodyPr>
          <a:lstStyle/>
          <a:p>
            <a:pPr>
              <a:spcBef>
                <a:spcPts val="0"/>
              </a:spcBef>
            </a:pPr>
            <a:r>
              <a:rPr lang="de-DE" sz="3200" dirty="0">
                <a:latin typeface="+mn-lt"/>
              </a:rPr>
              <a:t>Überarbeitung der Basismodule nach Auswertung der Panels und Pilotdurchgänge</a:t>
            </a:r>
          </a:p>
          <a:p>
            <a:pPr>
              <a:spcBef>
                <a:spcPts val="0"/>
              </a:spcBef>
            </a:pPr>
            <a:r>
              <a:rPr lang="de-DE" sz="3200" dirty="0" smtClean="0">
                <a:latin typeface="+mn-lt"/>
              </a:rPr>
              <a:t>Fertigstellung Handout (September 2016)</a:t>
            </a:r>
          </a:p>
          <a:p>
            <a:pPr lvl="0">
              <a:buClr>
                <a:srgbClr val="5B9BD5">
                  <a:lumMod val="75000"/>
                </a:srgbClr>
              </a:buClr>
            </a:pPr>
            <a:r>
              <a:rPr lang="de-DE" sz="3200" dirty="0">
                <a:solidFill>
                  <a:prstClr val="black"/>
                </a:solidFill>
                <a:latin typeface="+mn-lt"/>
              </a:rPr>
              <a:t>Ausschreibung des </a:t>
            </a:r>
            <a:r>
              <a:rPr lang="de-DE" sz="3200" dirty="0" smtClean="0">
                <a:solidFill>
                  <a:prstClr val="black"/>
                </a:solidFill>
                <a:latin typeface="+mn-lt"/>
              </a:rPr>
              <a:t>Bayerischen </a:t>
            </a:r>
            <a:r>
              <a:rPr lang="de-DE" sz="3200" dirty="0" smtClean="0">
                <a:solidFill>
                  <a:prstClr val="black"/>
                </a:solidFill>
                <a:latin typeface="+mn-lt"/>
              </a:rPr>
              <a:t>Sozialministeriums an </a:t>
            </a:r>
            <a:r>
              <a:rPr lang="de-DE" sz="3200" dirty="0">
                <a:solidFill>
                  <a:prstClr val="black"/>
                </a:solidFill>
                <a:latin typeface="+mn-lt"/>
              </a:rPr>
              <a:t>Kommunen</a:t>
            </a:r>
            <a:r>
              <a:rPr lang="de-DE" sz="3200" dirty="0" smtClean="0">
                <a:solidFill>
                  <a:prstClr val="black"/>
                </a:solidFill>
                <a:latin typeface="+mn-lt"/>
              </a:rPr>
              <a:t>.</a:t>
            </a:r>
          </a:p>
          <a:p>
            <a:pPr lvl="0">
              <a:buClr>
                <a:srgbClr val="5B9BD5">
                  <a:lumMod val="75000"/>
                </a:srgbClr>
              </a:buClr>
            </a:pPr>
            <a:r>
              <a:rPr lang="de-DE" sz="3200" dirty="0" smtClean="0">
                <a:solidFill>
                  <a:prstClr val="black"/>
                </a:solidFill>
                <a:latin typeface="+mn-lt"/>
              </a:rPr>
              <a:t>Train-</a:t>
            </a:r>
            <a:r>
              <a:rPr lang="de-DE" sz="3200" dirty="0" err="1" smtClean="0">
                <a:solidFill>
                  <a:prstClr val="black"/>
                </a:solidFill>
                <a:latin typeface="+mn-lt"/>
              </a:rPr>
              <a:t>the</a:t>
            </a:r>
            <a:r>
              <a:rPr lang="de-DE" sz="3200" dirty="0" smtClean="0">
                <a:solidFill>
                  <a:prstClr val="black"/>
                </a:solidFill>
                <a:latin typeface="+mn-lt"/>
              </a:rPr>
              <a:t>-Trainer Tagung (voraussichtlich Mitte Oktober 2016)</a:t>
            </a:r>
            <a:endParaRPr lang="de-DE" sz="3200" dirty="0">
              <a:solidFill>
                <a:prstClr val="black"/>
              </a:solidFill>
              <a:latin typeface="+mn-lt"/>
            </a:endParaRPr>
          </a:p>
          <a:p>
            <a:pPr marL="0" indent="0">
              <a:spcBef>
                <a:spcPts val="0"/>
              </a:spcBef>
              <a:buNone/>
            </a:pPr>
            <a:endParaRPr lang="de-DE" sz="3200" dirty="0" smtClean="0">
              <a:latin typeface="+mn-lt"/>
            </a:endParaRPr>
          </a:p>
          <a:p>
            <a:pPr marL="0" indent="0">
              <a:buNone/>
            </a:pPr>
            <a:endParaRPr lang="de-DE" sz="3200" dirty="0">
              <a:latin typeface="+mn-lt"/>
            </a:endParaRPr>
          </a:p>
        </p:txBody>
      </p:sp>
      <p:sp>
        <p:nvSpPr>
          <p:cNvPr id="7" name="Titel 1"/>
          <p:cNvSpPr txBox="1">
            <a:spLocks/>
          </p:cNvSpPr>
          <p:nvPr/>
        </p:nvSpPr>
        <p:spPr>
          <a:xfrm>
            <a:off x="728979" y="941191"/>
            <a:ext cx="8545295" cy="687609"/>
          </a:xfrm>
          <a:prstGeom prst="rect">
            <a:avLst/>
          </a:prstGeom>
        </p:spPr>
        <p:txBody>
          <a:bodyPr vert="horz" lIns="91440" tIns="45720" rIns="91440" bIns="45720" rtlCol="0" anchor="ctr">
            <a:noAutofit/>
          </a:bodyPr>
          <a:lstStyle>
            <a:lvl1pPr algn="l" defTabSz="743041" rtl="0" eaLnBrk="1" latinLnBrk="0" hangingPunct="1">
              <a:lnSpc>
                <a:spcPct val="90000"/>
              </a:lnSpc>
              <a:spcBef>
                <a:spcPct val="0"/>
              </a:spcBef>
              <a:buNone/>
              <a:defRPr lang="de-DE" sz="4000" b="1" i="0" kern="1200" baseline="0">
                <a:solidFill>
                  <a:schemeClr val="tx1"/>
                </a:solidFill>
                <a:latin typeface="Arial" panose="020B0604020202020204" pitchFamily="34" charset="0"/>
                <a:ea typeface="+mj-ea"/>
                <a:cs typeface="Arial" panose="020B0604020202020204" pitchFamily="34" charset="0"/>
              </a:defRPr>
            </a:lvl1pPr>
          </a:lstStyle>
          <a:p>
            <a:pPr fontAlgn="auto">
              <a:spcAft>
                <a:spcPts val="0"/>
              </a:spcAft>
              <a:buClrTx/>
              <a:buSzTx/>
              <a:buFontTx/>
            </a:pPr>
            <a:r>
              <a:rPr lang="de-DE" b="0" dirty="0" smtClean="0">
                <a:latin typeface="+mn-lt"/>
              </a:rPr>
              <a:t>Wie geht es weiter? </a:t>
            </a:r>
          </a:p>
        </p:txBody>
      </p:sp>
    </p:spTree>
    <p:extLst>
      <p:ext uri="{BB962C8B-B14F-4D97-AF65-F5344CB8AC3E}">
        <p14:creationId xmlns:p14="http://schemas.microsoft.com/office/powerpoint/2010/main" val="14346634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28979" y="1916832"/>
            <a:ext cx="8545295" cy="3024336"/>
          </a:xfrm>
        </p:spPr>
        <p:txBody>
          <a:bodyPr>
            <a:noAutofit/>
          </a:bodyPr>
          <a:lstStyle/>
          <a:p>
            <a:pPr marL="0" indent="0">
              <a:buNone/>
            </a:pPr>
            <a:r>
              <a:rPr lang="de-DE" dirty="0">
                <a:latin typeface="+mn-lt"/>
              </a:rPr>
              <a:t>Rahmung und grundsätzliche Überlegungen</a:t>
            </a:r>
            <a:endParaRPr lang="de-DE" dirty="0" smtClean="0">
              <a:latin typeface="+mn-lt"/>
            </a:endParaRPr>
          </a:p>
          <a:p>
            <a:pPr marL="317500" indent="-317500"/>
            <a:r>
              <a:rPr lang="de-DE" sz="3200" dirty="0" smtClean="0">
                <a:latin typeface="+mn-lt"/>
              </a:rPr>
              <a:t>Verständnis </a:t>
            </a:r>
            <a:r>
              <a:rPr lang="de-DE" sz="3200" dirty="0">
                <a:latin typeface="+mn-lt"/>
              </a:rPr>
              <a:t>des Integrationsprozesses</a:t>
            </a:r>
          </a:p>
          <a:p>
            <a:pPr marL="317500" indent="-317500"/>
            <a:r>
              <a:rPr lang="de-DE" sz="3200" dirty="0">
                <a:latin typeface="+mn-lt"/>
              </a:rPr>
              <a:t>Rolle ehrenamtlicher </a:t>
            </a:r>
            <a:r>
              <a:rPr lang="de-DE" sz="3200" dirty="0" smtClean="0">
                <a:latin typeface="+mn-lt"/>
              </a:rPr>
              <a:t>Integrationsbegleiter/innen</a:t>
            </a:r>
            <a:endParaRPr lang="de-DE" sz="3200" dirty="0">
              <a:latin typeface="+mn-lt"/>
            </a:endParaRPr>
          </a:p>
          <a:p>
            <a:pPr marL="317500" indent="-317500"/>
            <a:r>
              <a:rPr lang="de-DE" sz="3200" dirty="0">
                <a:latin typeface="+mn-lt"/>
              </a:rPr>
              <a:t>Aufgabenbereiche </a:t>
            </a:r>
          </a:p>
          <a:p>
            <a:pPr marL="317500" indent="-317500"/>
            <a:r>
              <a:rPr lang="de-DE" sz="3200" dirty="0">
                <a:latin typeface="+mn-lt"/>
              </a:rPr>
              <a:t>Elemente des Gelingens</a:t>
            </a:r>
          </a:p>
        </p:txBody>
      </p:sp>
      <p:sp>
        <p:nvSpPr>
          <p:cNvPr id="7" name="Titel 1"/>
          <p:cNvSpPr txBox="1">
            <a:spLocks/>
          </p:cNvSpPr>
          <p:nvPr/>
        </p:nvSpPr>
        <p:spPr>
          <a:xfrm>
            <a:off x="728979" y="116633"/>
            <a:ext cx="8545295" cy="1512168"/>
          </a:xfrm>
          <a:prstGeom prst="rect">
            <a:avLst/>
          </a:prstGeom>
        </p:spPr>
        <p:txBody>
          <a:bodyPr vert="horz" lIns="91440" tIns="45720" rIns="91440" bIns="45720" rtlCol="0" anchor="ctr">
            <a:noAutofit/>
          </a:bodyPr>
          <a:lstStyle>
            <a:lvl1pPr algn="l" defTabSz="743041" rtl="0" eaLnBrk="1" latinLnBrk="0" hangingPunct="1">
              <a:lnSpc>
                <a:spcPct val="90000"/>
              </a:lnSpc>
              <a:spcBef>
                <a:spcPct val="0"/>
              </a:spcBef>
              <a:buNone/>
              <a:defRPr lang="de-DE" sz="4000" b="1" i="0" kern="1200" baseline="0">
                <a:solidFill>
                  <a:schemeClr val="tx1"/>
                </a:solidFill>
                <a:latin typeface="Arial" panose="020B0604020202020204" pitchFamily="34" charset="0"/>
                <a:ea typeface="+mj-ea"/>
                <a:cs typeface="Arial" panose="020B0604020202020204" pitchFamily="34" charset="0"/>
              </a:defRPr>
            </a:lvl1pPr>
          </a:lstStyle>
          <a:p>
            <a:pPr fontAlgn="auto">
              <a:spcAft>
                <a:spcPts val="0"/>
              </a:spcAft>
              <a:buClrTx/>
              <a:buSzTx/>
              <a:buFontTx/>
            </a:pPr>
            <a:endParaRPr lang="de-DE" b="0" dirty="0">
              <a:latin typeface="+mn-lt"/>
            </a:endParaRPr>
          </a:p>
          <a:p>
            <a:pPr fontAlgn="auto">
              <a:spcAft>
                <a:spcPts val="0"/>
              </a:spcAft>
              <a:buClrTx/>
              <a:buSzTx/>
              <a:buFontTx/>
            </a:pPr>
            <a:r>
              <a:rPr lang="de-DE" b="0" dirty="0">
                <a:latin typeface="+mn-lt"/>
              </a:rPr>
              <a:t>Grundsätzliche </a:t>
            </a:r>
            <a:r>
              <a:rPr lang="de-DE" b="0" dirty="0" smtClean="0">
                <a:latin typeface="+mn-lt"/>
              </a:rPr>
              <a:t>Überlegungen:</a:t>
            </a:r>
          </a:p>
          <a:p>
            <a:pPr fontAlgn="auto">
              <a:spcAft>
                <a:spcPts val="0"/>
              </a:spcAft>
              <a:buClrTx/>
              <a:buSzTx/>
              <a:buFontTx/>
            </a:pPr>
            <a:r>
              <a:rPr lang="de-DE" b="0" dirty="0" smtClean="0">
                <a:latin typeface="+mn-lt"/>
              </a:rPr>
              <a:t>Rolle und Tätigkeit</a:t>
            </a:r>
          </a:p>
        </p:txBody>
      </p:sp>
    </p:spTree>
    <p:extLst>
      <p:ext uri="{BB962C8B-B14F-4D97-AF65-F5344CB8AC3E}">
        <p14:creationId xmlns:p14="http://schemas.microsoft.com/office/powerpoint/2010/main" val="1306454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28979" y="2060848"/>
            <a:ext cx="8545295" cy="4104456"/>
          </a:xfrm>
        </p:spPr>
        <p:txBody>
          <a:bodyPr>
            <a:noAutofit/>
          </a:bodyPr>
          <a:lstStyle/>
          <a:p>
            <a:pPr marL="360363" indent="-307975"/>
            <a:r>
              <a:rPr lang="de-DE" sz="3200" dirty="0" smtClean="0">
                <a:latin typeface="+mn-lt"/>
              </a:rPr>
              <a:t>Zielgruppe</a:t>
            </a:r>
            <a:r>
              <a:rPr lang="de-DE" sz="3200" dirty="0">
                <a:latin typeface="+mn-lt"/>
              </a:rPr>
              <a:t>: Einbeziehung aller Menschen </a:t>
            </a:r>
            <a:r>
              <a:rPr lang="de-DE" sz="3200" dirty="0" smtClean="0">
                <a:latin typeface="+mn-lt"/>
              </a:rPr>
              <a:t>mit Bleibeperspektive</a:t>
            </a:r>
            <a:r>
              <a:rPr lang="de-DE" sz="3200" dirty="0">
                <a:latin typeface="+mn-lt"/>
              </a:rPr>
              <a:t>. Keine „künstlichen“ und praxisfernen </a:t>
            </a:r>
            <a:r>
              <a:rPr lang="de-DE" sz="3200" dirty="0" smtClean="0">
                <a:latin typeface="+mn-lt"/>
              </a:rPr>
              <a:t>Trennungen</a:t>
            </a:r>
          </a:p>
          <a:p>
            <a:pPr marL="360363" indent="-307975"/>
            <a:r>
              <a:rPr lang="de-DE" sz="3200" dirty="0" smtClean="0">
                <a:latin typeface="+mn-lt"/>
              </a:rPr>
              <a:t>Keine „</a:t>
            </a:r>
            <a:r>
              <a:rPr lang="de-DE" sz="3200" dirty="0" err="1" smtClean="0">
                <a:latin typeface="+mn-lt"/>
              </a:rPr>
              <a:t>Kulturalisierung</a:t>
            </a:r>
            <a:r>
              <a:rPr lang="de-DE" sz="3200" dirty="0" smtClean="0">
                <a:latin typeface="+mn-lt"/>
              </a:rPr>
              <a:t>“ oder „</a:t>
            </a:r>
            <a:r>
              <a:rPr lang="de-DE" sz="3200" dirty="0" err="1" smtClean="0">
                <a:latin typeface="+mn-lt"/>
              </a:rPr>
              <a:t>Ethnisierung</a:t>
            </a:r>
            <a:r>
              <a:rPr lang="de-DE" sz="3200" dirty="0" smtClean="0">
                <a:latin typeface="+mn-lt"/>
              </a:rPr>
              <a:t>“ </a:t>
            </a:r>
            <a:endParaRPr lang="de-DE" sz="3200" dirty="0">
              <a:latin typeface="+mn-lt"/>
            </a:endParaRPr>
          </a:p>
          <a:p>
            <a:pPr marL="360363" indent="-307975"/>
            <a:r>
              <a:rPr lang="de-DE" sz="3200" dirty="0">
                <a:latin typeface="+mn-lt"/>
              </a:rPr>
              <a:t>Integrationsprozess als komplexes Wechselspiel von </a:t>
            </a:r>
          </a:p>
          <a:p>
            <a:pPr marL="720725" lvl="1" indent="-320675">
              <a:buFont typeface="Symbol" charset="2"/>
              <a:buChar char="-"/>
              <a:tabLst>
                <a:tab pos="87313" algn="l"/>
              </a:tabLst>
            </a:pPr>
            <a:r>
              <a:rPr lang="de-DE" sz="2800" dirty="0">
                <a:latin typeface="+mn-lt"/>
              </a:rPr>
              <a:t>Push- bzw. retardierenden Faktoren</a:t>
            </a:r>
          </a:p>
          <a:p>
            <a:pPr marL="720725" lvl="1" indent="-320675">
              <a:buFont typeface="Symbol" charset="2"/>
              <a:buChar char="-"/>
              <a:tabLst>
                <a:tab pos="87313" algn="l"/>
              </a:tabLst>
            </a:pPr>
            <a:r>
              <a:rPr lang="de-DE" sz="2800" dirty="0">
                <a:latin typeface="+mn-lt"/>
              </a:rPr>
              <a:t>Pull- bzw. Enttäuschungs-/</a:t>
            </a:r>
            <a:r>
              <a:rPr lang="de-DE" sz="2800" dirty="0" smtClean="0">
                <a:latin typeface="+mn-lt"/>
              </a:rPr>
              <a:t>Ablehnungsfaktoren</a:t>
            </a:r>
          </a:p>
        </p:txBody>
      </p:sp>
      <p:sp>
        <p:nvSpPr>
          <p:cNvPr id="7" name="Titel 1"/>
          <p:cNvSpPr txBox="1">
            <a:spLocks/>
          </p:cNvSpPr>
          <p:nvPr/>
        </p:nvSpPr>
        <p:spPr>
          <a:xfrm>
            <a:off x="728979" y="116633"/>
            <a:ext cx="8545295" cy="1512168"/>
          </a:xfrm>
          <a:prstGeom prst="rect">
            <a:avLst/>
          </a:prstGeom>
        </p:spPr>
        <p:txBody>
          <a:bodyPr vert="horz" lIns="91440" tIns="45720" rIns="91440" bIns="45720" rtlCol="0" anchor="ctr">
            <a:noAutofit/>
          </a:bodyPr>
          <a:lstStyle>
            <a:lvl1pPr algn="l" defTabSz="743041" rtl="0" eaLnBrk="1" latinLnBrk="0" hangingPunct="1">
              <a:lnSpc>
                <a:spcPct val="90000"/>
              </a:lnSpc>
              <a:spcBef>
                <a:spcPct val="0"/>
              </a:spcBef>
              <a:buNone/>
              <a:defRPr lang="de-DE" sz="4000" b="1" i="0" kern="1200" baseline="0">
                <a:solidFill>
                  <a:schemeClr val="tx1"/>
                </a:solidFill>
                <a:latin typeface="Arial" panose="020B0604020202020204" pitchFamily="34" charset="0"/>
                <a:ea typeface="+mj-ea"/>
                <a:cs typeface="Arial" panose="020B0604020202020204" pitchFamily="34" charset="0"/>
              </a:defRPr>
            </a:lvl1pPr>
          </a:lstStyle>
          <a:p>
            <a:pPr fontAlgn="auto">
              <a:spcAft>
                <a:spcPts val="0"/>
              </a:spcAft>
              <a:buClrTx/>
              <a:buSzTx/>
              <a:buFontTx/>
            </a:pPr>
            <a:endParaRPr lang="de-DE" b="0" dirty="0">
              <a:latin typeface="+mn-lt"/>
            </a:endParaRPr>
          </a:p>
          <a:p>
            <a:pPr fontAlgn="auto">
              <a:spcAft>
                <a:spcPts val="0"/>
              </a:spcAft>
              <a:buClrTx/>
              <a:buSzTx/>
              <a:buFontTx/>
            </a:pPr>
            <a:r>
              <a:rPr lang="de-DE" b="0" dirty="0">
                <a:latin typeface="+mn-lt"/>
              </a:rPr>
              <a:t>Grundsätzliche </a:t>
            </a:r>
            <a:r>
              <a:rPr lang="de-DE" b="0" dirty="0" smtClean="0">
                <a:latin typeface="+mn-lt"/>
              </a:rPr>
              <a:t>Überlegungen: Integrationsprozess</a:t>
            </a:r>
          </a:p>
        </p:txBody>
      </p:sp>
    </p:spTree>
    <p:extLst>
      <p:ext uri="{BB962C8B-B14F-4D97-AF65-F5344CB8AC3E}">
        <p14:creationId xmlns:p14="http://schemas.microsoft.com/office/powerpoint/2010/main" val="545556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28979" y="2204864"/>
            <a:ext cx="8545295" cy="4176464"/>
          </a:xfrm>
        </p:spPr>
        <p:txBody>
          <a:bodyPr>
            <a:noAutofit/>
          </a:bodyPr>
          <a:lstStyle/>
          <a:p>
            <a:pPr marL="400050" indent="-347663"/>
            <a:r>
              <a:rPr lang="de-DE" sz="3200" dirty="0">
                <a:latin typeface="Calibri" charset="0"/>
              </a:rPr>
              <a:t>Freundliche Begleitung. Keine formale Autorität, daraus besondere Chancen der Vertrauensbildung</a:t>
            </a:r>
          </a:p>
          <a:p>
            <a:pPr marL="400050" indent="-347663"/>
            <a:r>
              <a:rPr lang="de-DE" sz="3200" dirty="0">
                <a:latin typeface="Calibri" charset="0"/>
              </a:rPr>
              <a:t>Fachliche Grenzen achten; fachliche Rückendeckung gewährleisten</a:t>
            </a:r>
          </a:p>
          <a:p>
            <a:pPr marL="400050" indent="-347663"/>
            <a:r>
              <a:rPr lang="de-DE" sz="3200" dirty="0">
                <a:latin typeface="Calibri" charset="0"/>
              </a:rPr>
              <a:t>Rollenfindung zwischen Ressourcen-/Talentansatz und </a:t>
            </a:r>
            <a:r>
              <a:rPr lang="de-DE" sz="3200" dirty="0" smtClean="0">
                <a:latin typeface="Calibri" charset="0"/>
              </a:rPr>
              <a:t>Aufgabenbeschreibungen</a:t>
            </a:r>
          </a:p>
          <a:p>
            <a:pPr marL="400050" indent="-347663"/>
            <a:r>
              <a:rPr lang="de-DE" sz="3200" dirty="0" smtClean="0">
                <a:latin typeface="Calibri" charset="0"/>
              </a:rPr>
              <a:t>Ziele Hilfe zur Selbsthilfe; Keine zu hohe „Fürsorglichkeit“</a:t>
            </a:r>
            <a:endParaRPr lang="de-DE" sz="3200" dirty="0">
              <a:latin typeface="Calibri" charset="0"/>
            </a:endParaRPr>
          </a:p>
          <a:p>
            <a:pPr marL="317500" indent="-317500"/>
            <a:endParaRPr lang="de-DE" sz="3200" dirty="0">
              <a:latin typeface="+mn-lt"/>
            </a:endParaRPr>
          </a:p>
        </p:txBody>
      </p:sp>
      <p:sp>
        <p:nvSpPr>
          <p:cNvPr id="7" name="Titel 1"/>
          <p:cNvSpPr txBox="1">
            <a:spLocks/>
          </p:cNvSpPr>
          <p:nvPr/>
        </p:nvSpPr>
        <p:spPr>
          <a:xfrm>
            <a:off x="728979" y="188641"/>
            <a:ext cx="8545295" cy="1440160"/>
          </a:xfrm>
          <a:prstGeom prst="rect">
            <a:avLst/>
          </a:prstGeom>
        </p:spPr>
        <p:txBody>
          <a:bodyPr vert="horz" lIns="91440" tIns="45720" rIns="91440" bIns="45720" rtlCol="0" anchor="ctr">
            <a:noAutofit/>
          </a:bodyPr>
          <a:lstStyle>
            <a:lvl1pPr algn="l" defTabSz="743041" rtl="0" eaLnBrk="1" latinLnBrk="0" hangingPunct="1">
              <a:lnSpc>
                <a:spcPct val="90000"/>
              </a:lnSpc>
              <a:spcBef>
                <a:spcPct val="0"/>
              </a:spcBef>
              <a:buNone/>
              <a:defRPr lang="de-DE" sz="4000" b="1" i="0" kern="1200" baseline="0">
                <a:solidFill>
                  <a:schemeClr val="tx1"/>
                </a:solidFill>
                <a:latin typeface="Arial" panose="020B0604020202020204" pitchFamily="34" charset="0"/>
                <a:ea typeface="+mj-ea"/>
                <a:cs typeface="Arial" panose="020B0604020202020204" pitchFamily="34" charset="0"/>
              </a:defRPr>
            </a:lvl1pPr>
          </a:lstStyle>
          <a:p>
            <a:pPr fontAlgn="auto">
              <a:spcAft>
                <a:spcPts val="0"/>
              </a:spcAft>
              <a:buClrTx/>
              <a:buSzTx/>
              <a:buFontTx/>
            </a:pPr>
            <a:endParaRPr lang="de-DE" b="0" dirty="0">
              <a:latin typeface="+mn-lt"/>
            </a:endParaRPr>
          </a:p>
          <a:p>
            <a:pPr fontAlgn="auto">
              <a:spcAft>
                <a:spcPts val="0"/>
              </a:spcAft>
              <a:buClrTx/>
              <a:buSzTx/>
              <a:buFontTx/>
            </a:pPr>
            <a:r>
              <a:rPr lang="de-DE" b="0" dirty="0">
                <a:latin typeface="+mn-lt"/>
              </a:rPr>
              <a:t>Grundsätzliche </a:t>
            </a:r>
            <a:r>
              <a:rPr lang="de-DE" b="0" dirty="0" smtClean="0">
                <a:latin typeface="+mn-lt"/>
              </a:rPr>
              <a:t>Überlegungen: Rollenfindung Ehrenamt</a:t>
            </a:r>
          </a:p>
        </p:txBody>
      </p:sp>
    </p:spTree>
    <p:extLst>
      <p:ext uri="{BB962C8B-B14F-4D97-AF65-F5344CB8AC3E}">
        <p14:creationId xmlns:p14="http://schemas.microsoft.com/office/powerpoint/2010/main" val="1353866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1146" y="1772816"/>
            <a:ext cx="8545295" cy="4248472"/>
          </a:xfrm>
        </p:spPr>
        <p:txBody>
          <a:bodyPr>
            <a:noAutofit/>
          </a:bodyPr>
          <a:lstStyle/>
          <a:p>
            <a:r>
              <a:rPr lang="de-DE" sz="3200" dirty="0" smtClean="0">
                <a:latin typeface="+mn-lt"/>
              </a:rPr>
              <a:t>Setting</a:t>
            </a:r>
            <a:r>
              <a:rPr lang="de-DE" sz="3200" dirty="0">
                <a:latin typeface="+mn-lt"/>
              </a:rPr>
              <a:t>: 1 zu 1 Patenschaft</a:t>
            </a:r>
          </a:p>
          <a:p>
            <a:r>
              <a:rPr lang="de-DE" sz="3200" dirty="0">
                <a:latin typeface="+mn-lt"/>
              </a:rPr>
              <a:t>Verwirklichung neuer Projektideen</a:t>
            </a:r>
          </a:p>
          <a:p>
            <a:r>
              <a:rPr lang="de-DE" sz="3200" dirty="0">
                <a:latin typeface="+mn-lt"/>
              </a:rPr>
              <a:t>Andocken an bestehende Einrichtungen, </a:t>
            </a:r>
            <a:r>
              <a:rPr lang="de-DE" sz="3200" dirty="0" smtClean="0">
                <a:latin typeface="+mn-lt"/>
              </a:rPr>
              <a:t>Vereine</a:t>
            </a:r>
          </a:p>
          <a:p>
            <a:r>
              <a:rPr lang="de-DE" sz="3200" dirty="0" smtClean="0">
                <a:latin typeface="+mn-lt"/>
              </a:rPr>
              <a:t>„Springerpool“ für besondere Projekte </a:t>
            </a:r>
            <a:endParaRPr lang="de-DE" sz="3200" dirty="0">
              <a:latin typeface="+mn-lt"/>
            </a:endParaRPr>
          </a:p>
          <a:p>
            <a:r>
              <a:rPr lang="de-DE" sz="3200" dirty="0">
                <a:latin typeface="+mn-lt"/>
              </a:rPr>
              <a:t>Breites Aufgabenspektrum bietet viele Möglichkeiten, </a:t>
            </a:r>
            <a:endParaRPr lang="de-DE" sz="3200" dirty="0" smtClean="0">
              <a:latin typeface="+mn-lt"/>
            </a:endParaRPr>
          </a:p>
          <a:p>
            <a:pPr marL="755650" lvl="1" indent="-347663">
              <a:buFont typeface="Symbol" charset="2"/>
              <a:buChar char="-"/>
              <a:tabLst>
                <a:tab pos="87313" algn="l"/>
              </a:tabLst>
            </a:pPr>
            <a:r>
              <a:rPr lang="de-DE" sz="2800" dirty="0" smtClean="0">
                <a:latin typeface="+mn-lt"/>
              </a:rPr>
              <a:t>Wünsche </a:t>
            </a:r>
            <a:r>
              <a:rPr lang="de-DE" sz="2800" dirty="0">
                <a:latin typeface="+mn-lt"/>
              </a:rPr>
              <a:t>zu verwirklichen </a:t>
            </a:r>
            <a:endParaRPr lang="de-DE" sz="2800" dirty="0" smtClean="0">
              <a:latin typeface="+mn-lt"/>
            </a:endParaRPr>
          </a:p>
          <a:p>
            <a:pPr marL="755650" lvl="1" indent="-347663">
              <a:buFont typeface="Symbol" charset="2"/>
              <a:buChar char="-"/>
              <a:tabLst>
                <a:tab pos="87313" algn="l"/>
              </a:tabLst>
            </a:pPr>
            <a:r>
              <a:rPr lang="de-DE" sz="2800" dirty="0" smtClean="0">
                <a:latin typeface="+mn-lt"/>
              </a:rPr>
              <a:t>und </a:t>
            </a:r>
            <a:r>
              <a:rPr lang="de-DE" sz="2800" dirty="0">
                <a:latin typeface="+mn-lt"/>
              </a:rPr>
              <a:t>zugleich eine sinnvolle Tätigkeit auszuüben, </a:t>
            </a:r>
            <a:endParaRPr lang="de-DE" sz="2800" dirty="0" smtClean="0">
              <a:latin typeface="+mn-lt"/>
            </a:endParaRPr>
          </a:p>
          <a:p>
            <a:pPr marL="755650" lvl="1" indent="-347663">
              <a:buFont typeface="Symbol" charset="2"/>
              <a:buChar char="-"/>
              <a:tabLst>
                <a:tab pos="87313" algn="l"/>
              </a:tabLst>
            </a:pPr>
            <a:r>
              <a:rPr lang="de-DE" sz="2800" dirty="0" smtClean="0">
                <a:latin typeface="+mn-lt"/>
              </a:rPr>
              <a:t>sich </a:t>
            </a:r>
            <a:r>
              <a:rPr lang="de-DE" sz="2800" dirty="0">
                <a:latin typeface="+mn-lt"/>
              </a:rPr>
              <a:t>aber auch zu spezialisieren </a:t>
            </a:r>
            <a:r>
              <a:rPr lang="de-DE" sz="2800" dirty="0" smtClean="0">
                <a:latin typeface="+mn-lt"/>
              </a:rPr>
              <a:t>(siehe auch </a:t>
            </a:r>
            <a:r>
              <a:rPr lang="de-DE" sz="2800" dirty="0">
                <a:latin typeface="+mn-lt"/>
              </a:rPr>
              <a:t>Familienpatenschaften)</a:t>
            </a:r>
          </a:p>
          <a:p>
            <a:pPr marL="317500" indent="-317500"/>
            <a:endParaRPr lang="de-DE" sz="3200" dirty="0">
              <a:latin typeface="+mn-lt"/>
            </a:endParaRPr>
          </a:p>
        </p:txBody>
      </p:sp>
      <p:sp>
        <p:nvSpPr>
          <p:cNvPr id="7" name="Titel 1"/>
          <p:cNvSpPr txBox="1">
            <a:spLocks/>
          </p:cNvSpPr>
          <p:nvPr/>
        </p:nvSpPr>
        <p:spPr>
          <a:xfrm>
            <a:off x="695998" y="260648"/>
            <a:ext cx="8545295" cy="1628800"/>
          </a:xfrm>
          <a:prstGeom prst="rect">
            <a:avLst/>
          </a:prstGeom>
        </p:spPr>
        <p:txBody>
          <a:bodyPr vert="horz" lIns="91440" tIns="45720" rIns="91440" bIns="45720" rtlCol="0" anchor="ctr">
            <a:noAutofit/>
          </a:bodyPr>
          <a:lstStyle>
            <a:lvl1pPr algn="l" defTabSz="743041" rtl="0" eaLnBrk="1" latinLnBrk="0" hangingPunct="1">
              <a:lnSpc>
                <a:spcPct val="90000"/>
              </a:lnSpc>
              <a:spcBef>
                <a:spcPct val="0"/>
              </a:spcBef>
              <a:buNone/>
              <a:defRPr lang="de-DE" sz="4000" b="1" i="0" kern="1200" baseline="0">
                <a:solidFill>
                  <a:schemeClr val="tx1"/>
                </a:solidFill>
                <a:latin typeface="Arial" panose="020B0604020202020204" pitchFamily="34" charset="0"/>
                <a:ea typeface="+mj-ea"/>
                <a:cs typeface="Arial" panose="020B0604020202020204" pitchFamily="34" charset="0"/>
              </a:defRPr>
            </a:lvl1pPr>
          </a:lstStyle>
          <a:p>
            <a:pPr fontAlgn="auto">
              <a:spcAft>
                <a:spcPts val="0"/>
              </a:spcAft>
              <a:buClrTx/>
              <a:buSzTx/>
              <a:buFontTx/>
            </a:pPr>
            <a:r>
              <a:rPr lang="de-DE" b="0" dirty="0" smtClean="0">
                <a:latin typeface="+mn-lt"/>
              </a:rPr>
              <a:t>Grundsätzliche Überlegungen:</a:t>
            </a:r>
          </a:p>
          <a:p>
            <a:pPr fontAlgn="auto">
              <a:spcAft>
                <a:spcPts val="0"/>
              </a:spcAft>
              <a:buClrTx/>
              <a:buSzTx/>
              <a:buFontTx/>
            </a:pPr>
            <a:r>
              <a:rPr lang="de-DE" b="0" dirty="0" smtClean="0">
                <a:latin typeface="+mn-lt"/>
              </a:rPr>
              <a:t>Breites Tätigkeitsfeld</a:t>
            </a:r>
          </a:p>
        </p:txBody>
      </p:sp>
    </p:spTree>
    <p:extLst>
      <p:ext uri="{BB962C8B-B14F-4D97-AF65-F5344CB8AC3E}">
        <p14:creationId xmlns:p14="http://schemas.microsoft.com/office/powerpoint/2010/main" val="1195420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1146" y="1916832"/>
            <a:ext cx="8545295" cy="3672408"/>
          </a:xfrm>
        </p:spPr>
        <p:txBody>
          <a:bodyPr>
            <a:noAutofit/>
          </a:bodyPr>
          <a:lstStyle/>
          <a:p>
            <a:r>
              <a:rPr lang="de-DE" sz="3200" dirty="0" smtClean="0">
                <a:latin typeface="+mn-lt"/>
              </a:rPr>
              <a:t>Knappe </a:t>
            </a:r>
            <a:r>
              <a:rPr lang="de-DE" sz="3200" dirty="0">
                <a:latin typeface="+mn-lt"/>
              </a:rPr>
              <a:t>Basisschulung ermöglicht schnellen Einsatz in der Praxis</a:t>
            </a:r>
          </a:p>
          <a:p>
            <a:r>
              <a:rPr lang="de-DE" sz="3200" dirty="0" smtClean="0">
                <a:latin typeface="+mn-lt"/>
              </a:rPr>
              <a:t>Rahmencurriculum </a:t>
            </a:r>
            <a:r>
              <a:rPr lang="de-DE" sz="3200" dirty="0">
                <a:latin typeface="+mn-lt"/>
              </a:rPr>
              <a:t>als Orientierungsrahmen</a:t>
            </a:r>
          </a:p>
          <a:p>
            <a:r>
              <a:rPr lang="de-DE" sz="3200" dirty="0" smtClean="0">
                <a:latin typeface="+mn-lt"/>
              </a:rPr>
              <a:t>Train-</a:t>
            </a:r>
            <a:r>
              <a:rPr lang="de-DE" sz="3200" dirty="0" err="1" smtClean="0">
                <a:latin typeface="+mn-lt"/>
              </a:rPr>
              <a:t>the</a:t>
            </a:r>
            <a:r>
              <a:rPr lang="de-DE" sz="3200" dirty="0" smtClean="0">
                <a:latin typeface="+mn-lt"/>
              </a:rPr>
              <a:t>-Trainer Kurse zur Qualitätssicherung</a:t>
            </a:r>
            <a:endParaRPr lang="de-DE" sz="3200" dirty="0">
              <a:latin typeface="+mn-lt"/>
            </a:endParaRPr>
          </a:p>
          <a:p>
            <a:pPr marL="317500" indent="-317500"/>
            <a:r>
              <a:rPr lang="de-DE" sz="3200" dirty="0">
                <a:latin typeface="+mn-lt"/>
              </a:rPr>
              <a:t>Regelmäßige Fortbildungen und Austausch („Training-on-</a:t>
            </a:r>
            <a:r>
              <a:rPr lang="de-DE" sz="3200" dirty="0" err="1">
                <a:latin typeface="+mn-lt"/>
              </a:rPr>
              <a:t>the</a:t>
            </a:r>
            <a:r>
              <a:rPr lang="de-DE" sz="3200" dirty="0">
                <a:latin typeface="+mn-lt"/>
              </a:rPr>
              <a:t>-Job“) als unverzichtbare Elemente der fachlichen Begleitung</a:t>
            </a:r>
          </a:p>
          <a:p>
            <a:pPr marL="317500" indent="-317500"/>
            <a:endParaRPr lang="de-DE" sz="3200" dirty="0">
              <a:latin typeface="+mn-lt"/>
            </a:endParaRPr>
          </a:p>
        </p:txBody>
      </p:sp>
      <p:sp>
        <p:nvSpPr>
          <p:cNvPr id="7" name="Titel 1"/>
          <p:cNvSpPr txBox="1">
            <a:spLocks/>
          </p:cNvSpPr>
          <p:nvPr/>
        </p:nvSpPr>
        <p:spPr>
          <a:xfrm>
            <a:off x="715718" y="188640"/>
            <a:ext cx="8545295" cy="1512168"/>
          </a:xfrm>
          <a:prstGeom prst="rect">
            <a:avLst/>
          </a:prstGeom>
        </p:spPr>
        <p:txBody>
          <a:bodyPr vert="horz" lIns="91440" tIns="45720" rIns="91440" bIns="45720" rtlCol="0" anchor="ctr">
            <a:noAutofit/>
          </a:bodyPr>
          <a:lstStyle>
            <a:lvl1pPr algn="l" defTabSz="743041" rtl="0" eaLnBrk="1" latinLnBrk="0" hangingPunct="1">
              <a:lnSpc>
                <a:spcPct val="90000"/>
              </a:lnSpc>
              <a:spcBef>
                <a:spcPct val="0"/>
              </a:spcBef>
              <a:buNone/>
              <a:defRPr lang="de-DE" sz="4000" b="1" i="0" kern="1200" baseline="0">
                <a:solidFill>
                  <a:schemeClr val="tx1"/>
                </a:solidFill>
                <a:latin typeface="Arial" panose="020B0604020202020204" pitchFamily="34" charset="0"/>
                <a:ea typeface="+mj-ea"/>
                <a:cs typeface="Arial" panose="020B0604020202020204" pitchFamily="34" charset="0"/>
              </a:defRPr>
            </a:lvl1pPr>
          </a:lstStyle>
          <a:p>
            <a:pPr fontAlgn="auto">
              <a:spcAft>
                <a:spcPts val="0"/>
              </a:spcAft>
              <a:buClrTx/>
              <a:buSzTx/>
              <a:buFontTx/>
            </a:pPr>
            <a:r>
              <a:rPr lang="de-DE" b="0" dirty="0" smtClean="0">
                <a:latin typeface="+mn-lt"/>
              </a:rPr>
              <a:t>Grundsätzliche Überlegungen: Faktoren für das Gelingen (1)</a:t>
            </a:r>
          </a:p>
        </p:txBody>
      </p:sp>
    </p:spTree>
    <p:extLst>
      <p:ext uri="{BB962C8B-B14F-4D97-AF65-F5344CB8AC3E}">
        <p14:creationId xmlns:p14="http://schemas.microsoft.com/office/powerpoint/2010/main" val="233629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1146" y="1916832"/>
            <a:ext cx="8545295" cy="3240360"/>
          </a:xfrm>
        </p:spPr>
        <p:txBody>
          <a:bodyPr>
            <a:noAutofit/>
          </a:bodyPr>
          <a:lstStyle/>
          <a:p>
            <a:pPr marL="407988" indent="-363538"/>
            <a:r>
              <a:rPr lang="de-DE" sz="3200" dirty="0" smtClean="0">
                <a:latin typeface="+mn-lt"/>
              </a:rPr>
              <a:t>Hauptamtliche </a:t>
            </a:r>
            <a:r>
              <a:rPr lang="de-DE" sz="3200" dirty="0">
                <a:latin typeface="+mn-lt"/>
              </a:rPr>
              <a:t>Begleitung </a:t>
            </a:r>
            <a:r>
              <a:rPr lang="de-DE" sz="3200" dirty="0" smtClean="0">
                <a:latin typeface="+mn-lt"/>
              </a:rPr>
              <a:t>durch Integrationslos/</a:t>
            </a:r>
            <a:r>
              <a:rPr lang="de-DE" sz="3200" dirty="0" err="1" smtClean="0">
                <a:latin typeface="+mn-lt"/>
              </a:rPr>
              <a:t>inn</a:t>
            </a:r>
            <a:r>
              <a:rPr lang="de-DE" sz="3200" dirty="0" smtClean="0">
                <a:latin typeface="+mn-lt"/>
              </a:rPr>
              <a:t>/en mit </a:t>
            </a:r>
            <a:r>
              <a:rPr lang="de-DE" sz="3200" dirty="0">
                <a:latin typeface="+mn-lt"/>
              </a:rPr>
              <a:t>Kenntnis des Freiwilligenmanagements </a:t>
            </a:r>
            <a:r>
              <a:rPr lang="de-DE" sz="3200" dirty="0" smtClean="0">
                <a:latin typeface="+mn-lt"/>
              </a:rPr>
              <a:t>und Netzwerkarbeit zur </a:t>
            </a:r>
            <a:r>
              <a:rPr lang="de-DE" sz="3200" dirty="0">
                <a:latin typeface="+mn-lt"/>
              </a:rPr>
              <a:t>Implementierung </a:t>
            </a:r>
            <a:r>
              <a:rPr lang="de-DE" sz="3200" dirty="0" smtClean="0">
                <a:latin typeface="+mn-lt"/>
              </a:rPr>
              <a:t>erforderlich </a:t>
            </a:r>
            <a:r>
              <a:rPr lang="de-DE" sz="3200" dirty="0">
                <a:latin typeface="+mn-lt"/>
              </a:rPr>
              <a:t>(wenigstens ein Jahr)</a:t>
            </a:r>
          </a:p>
          <a:p>
            <a:pPr marL="407988" indent="-363538"/>
            <a:r>
              <a:rPr lang="de-DE" sz="3200" dirty="0" smtClean="0">
                <a:latin typeface="+mn-lt"/>
              </a:rPr>
              <a:t>Kommunale Rückendeckung</a:t>
            </a:r>
            <a:endParaRPr lang="de-DE" sz="3200" dirty="0">
              <a:latin typeface="+mn-lt"/>
            </a:endParaRPr>
          </a:p>
          <a:p>
            <a:pPr marL="317500" indent="-317500"/>
            <a:endParaRPr lang="de-DE" sz="3200" dirty="0">
              <a:latin typeface="+mn-lt"/>
            </a:endParaRPr>
          </a:p>
        </p:txBody>
      </p:sp>
      <p:sp>
        <p:nvSpPr>
          <p:cNvPr id="7" name="Titel 1"/>
          <p:cNvSpPr txBox="1">
            <a:spLocks/>
          </p:cNvSpPr>
          <p:nvPr/>
        </p:nvSpPr>
        <p:spPr>
          <a:xfrm>
            <a:off x="681146" y="44624"/>
            <a:ext cx="8545295" cy="1628800"/>
          </a:xfrm>
          <a:prstGeom prst="rect">
            <a:avLst/>
          </a:prstGeom>
        </p:spPr>
        <p:txBody>
          <a:bodyPr vert="horz" lIns="91440" tIns="45720" rIns="91440" bIns="45720" rtlCol="0" anchor="ctr">
            <a:noAutofit/>
          </a:bodyPr>
          <a:lstStyle>
            <a:lvl1pPr algn="l" defTabSz="743041" rtl="0" eaLnBrk="1" latinLnBrk="0" hangingPunct="1">
              <a:lnSpc>
                <a:spcPct val="90000"/>
              </a:lnSpc>
              <a:spcBef>
                <a:spcPct val="0"/>
              </a:spcBef>
              <a:buNone/>
              <a:defRPr lang="de-DE" sz="4000" b="1" i="0" kern="1200" baseline="0">
                <a:solidFill>
                  <a:schemeClr val="tx1"/>
                </a:solidFill>
                <a:latin typeface="Arial" panose="020B0604020202020204" pitchFamily="34" charset="0"/>
                <a:ea typeface="+mj-ea"/>
                <a:cs typeface="Arial" panose="020B0604020202020204" pitchFamily="34" charset="0"/>
              </a:defRPr>
            </a:lvl1pPr>
          </a:lstStyle>
          <a:p>
            <a:pPr fontAlgn="auto">
              <a:spcAft>
                <a:spcPts val="0"/>
              </a:spcAft>
              <a:buClrTx/>
              <a:buSzTx/>
              <a:buFontTx/>
            </a:pPr>
            <a:r>
              <a:rPr lang="de-DE" b="0" dirty="0" smtClean="0">
                <a:latin typeface="+mn-lt"/>
              </a:rPr>
              <a:t>Grundsätzliche Überlegungen: Faktoren für das Gelingen (2)</a:t>
            </a:r>
          </a:p>
        </p:txBody>
      </p:sp>
    </p:spTree>
    <p:extLst>
      <p:ext uri="{BB962C8B-B14F-4D97-AF65-F5344CB8AC3E}">
        <p14:creationId xmlns:p14="http://schemas.microsoft.com/office/powerpoint/2010/main" val="2037866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3250" b="1" dirty="0" smtClean="0"/>
              <a:t>Struktur der Basisqualifizierung</a:t>
            </a:r>
            <a:r>
              <a:rPr lang="de-DE" sz="3250" dirty="0" smtClean="0"/>
              <a:t/>
            </a:r>
            <a:br>
              <a:rPr lang="de-DE" sz="3250" dirty="0" smtClean="0"/>
            </a:br>
            <a:endParaRPr lang="de-DE" sz="3250" dirty="0"/>
          </a:p>
        </p:txBody>
      </p:sp>
    </p:spTree>
    <p:extLst>
      <p:ext uri="{BB962C8B-B14F-4D97-AF65-F5344CB8AC3E}">
        <p14:creationId xmlns:p14="http://schemas.microsoft.com/office/powerpoint/2010/main" val="19236678"/>
      </p:ext>
    </p:extLst>
  </p:cSld>
  <p:clrMapOvr>
    <a:masterClrMapping/>
  </p:clrMapOvr>
  <p:timing>
    <p:tnLst>
      <p:par>
        <p:cTn id="1" dur="indefinite" restart="never" nodeType="tmRoot"/>
      </p:par>
    </p:tnLst>
  </p:timing>
</p:sld>
</file>

<file path=ppt/theme/theme1.xml><?xml version="1.0" encoding="utf-8"?>
<a:theme xmlns:a="http://schemas.openxmlformats.org/drawingml/2006/main" name="LB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BE-1" id="{689D56EA-8F0A-4B0B-B13A-13A3ECC0F2F0}" vid="{C1D93A4C-EAA0-475B-B7B2-F8804A9B028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LBE</Template>
  <TotalTime>0</TotalTime>
  <Words>1076</Words>
  <Application>Microsoft Office PowerPoint</Application>
  <PresentationFormat>Benutzerdefiniert</PresentationFormat>
  <Paragraphs>136</Paragraphs>
  <Slides>24</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24</vt:i4>
      </vt:variant>
    </vt:vector>
  </HeadingPairs>
  <TitlesOfParts>
    <vt:vector size="30" baseType="lpstr">
      <vt:lpstr>Arial</vt:lpstr>
      <vt:lpstr>Calibri</vt:lpstr>
      <vt:lpstr>Symbol</vt:lpstr>
      <vt:lpstr>Times New Roman</vt:lpstr>
      <vt:lpstr>Wingdings</vt:lpstr>
      <vt:lpstr>LBE</vt:lpstr>
      <vt:lpstr>Ehrenamtliche  Integrationsbegleiter Bayern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Struktur der Basisqualifizierung </vt:lpstr>
      <vt:lpstr>PowerPoint-Präsentation</vt:lpstr>
      <vt:lpstr>PowerPoint-Präsentation</vt:lpstr>
      <vt:lpstr>Beispiel eines Modulaufbaus  Weißwurst-Island </vt:lpstr>
      <vt:lpstr>PowerPoint-Präsentation</vt:lpstr>
      <vt:lpstr>PowerPoint-Präsentation</vt:lpstr>
      <vt:lpstr>PowerPoint-Präsentation</vt:lpstr>
      <vt:lpstr>Hintergrundinformationen Weißwurst Island:</vt:lpstr>
      <vt:lpstr>PowerPoint-Präsentation</vt:lpstr>
      <vt:lpstr>Faktoren der Einwanderung</vt:lpstr>
      <vt:lpstr>Informationen, Literaturhinweise und Quellen:</vt:lpstr>
      <vt:lpstr>PowerPoint-Präsentation</vt:lpstr>
      <vt:lpstr>Ideen zur professionellen Begleitung   Wie geht es weiter?</vt:lpstr>
      <vt:lpstr>Ideen zur professionellen Begleitung </vt:lpstr>
      <vt:lpstr>PowerPoint-Präsentation</vt:lpstr>
      <vt:lpstr>PowerPoint-Präsentation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ExpertInnenpanels Integrationslotsen Bayern</dc:title>
  <dc:creator>Thomas Roebke</dc:creator>
  <cp:lastModifiedBy>Claudia Leitzmann</cp:lastModifiedBy>
  <cp:revision>66</cp:revision>
  <cp:lastPrinted>2016-04-04T08:46:09Z</cp:lastPrinted>
  <dcterms:created xsi:type="dcterms:W3CDTF">2016-04-01T09:35:27Z</dcterms:created>
  <dcterms:modified xsi:type="dcterms:W3CDTF">2016-07-11T14:43:32Z</dcterms:modified>
</cp:coreProperties>
</file>